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4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13" r:id="rId1"/>
    <p:sldMasterId id="2147483816" r:id="rId2"/>
    <p:sldMasterId id="2147483830" r:id="rId3"/>
    <p:sldMasterId id="2147484741" r:id="rId4"/>
    <p:sldMasterId id="2147484770" r:id="rId5"/>
  </p:sldMasterIdLst>
  <p:notesMasterIdLst>
    <p:notesMasterId r:id="rId9"/>
  </p:notesMasterIdLst>
  <p:handoutMasterIdLst>
    <p:handoutMasterId r:id="rId10"/>
  </p:handoutMasterIdLst>
  <p:sldIdLst>
    <p:sldId id="5599" r:id="rId6"/>
    <p:sldId id="6211" r:id="rId7"/>
    <p:sldId id="6207" r:id="rId8"/>
  </p:sldIdLst>
  <p:sldSz cx="15119350" cy="10691813"/>
  <p:notesSz cx="6792913" cy="9925050"/>
  <p:embeddedFontLst>
    <p:embeddedFont>
      <p:font typeface="Golos UI" panose="020B0504020202020204" pitchFamily="34" charset="-52"/>
      <p:regular r:id="rId11"/>
      <p:bold r:id="rId12"/>
    </p:embeddedFont>
    <p:embeddedFont>
      <p:font typeface="Golos UI Medium" panose="020B0604020202020204" pitchFamily="34" charset="-52"/>
      <p:regular r:id="rId13"/>
    </p:embeddedFont>
    <p:embeddedFont>
      <p:font typeface="Golos UI Medium" panose="020B0604020202020204" pitchFamily="34" charset="-52"/>
      <p:regular r:id="rId13"/>
    </p:embeddedFont>
    <p:embeddedFont>
      <p:font typeface="Helvetica" panose="020B0604020202020204" pitchFamily="34" charset="0"/>
      <p:regular r:id="rId14"/>
      <p:bold r:id="rId15"/>
      <p:italic r:id="rId16"/>
      <p:boldItalic r:id="rId17"/>
    </p:embeddedFont>
    <p:embeddedFont>
      <p:font typeface="Helvetica Light" panose="020B0604020202020204" charset="0"/>
      <p:regular r:id="rId18"/>
    </p:embeddedFont>
    <p:embeddedFont>
      <p:font typeface="Trebuchet MS" panose="020B0603020202020204" pitchFamily="34" charset="0"/>
      <p:regular r:id="rId19"/>
      <p:bold r:id="rId20"/>
      <p:italic r:id="rId21"/>
      <p:boldItalic r:id="rId22"/>
    </p:embeddedFont>
    <p:embeddedFont>
      <p:font typeface="Trebuchet MS Обычный" panose="020B0604020202020204" charset="0"/>
      <p:regular r:id="rId23"/>
      <p:bold r:id="rId24"/>
      <p:italic r:id="rId25"/>
      <p:boldItalic r:id="rId26"/>
    </p:embeddedFont>
  </p:embeddedFontLst>
  <p:defaultTextStyle>
    <a:defPPr>
      <a:defRPr lang="en-US"/>
    </a:defPPr>
    <a:lvl1pPr marL="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1pPr>
    <a:lvl2pPr marL="52674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2pPr>
    <a:lvl3pPr marL="105348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3pPr>
    <a:lvl4pPr marL="158022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4pPr>
    <a:lvl5pPr marL="210696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5pPr>
    <a:lvl6pPr marL="263370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6pPr>
    <a:lvl7pPr marL="316044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7pPr>
    <a:lvl8pPr marL="368718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8pPr>
    <a:lvl9pPr marL="421392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Титульный" id="{75847762-96E1-454D-91E1-A6E0F8B135AC}">
          <p14:sldIdLst>
            <p14:sldId id="5599"/>
            <p14:sldId id="6211"/>
            <p14:sldId id="6207"/>
          </p14:sldIdLst>
        </p14:section>
        <p14:section name="Приложение" id="{FF415A29-162D-4646-84F4-A685666B37B5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937" userDrawn="1">
          <p15:clr>
            <a:srgbClr val="A4A3A4"/>
          </p15:clr>
        </p15:guide>
        <p15:guide id="2" pos="6871" userDrawn="1">
          <p15:clr>
            <a:srgbClr val="A4A3A4"/>
          </p15:clr>
        </p15:guide>
        <p15:guide id="3" pos="8345" userDrawn="1">
          <p15:clr>
            <a:srgbClr val="A4A3A4"/>
          </p15:clr>
        </p15:guide>
        <p15:guide id="4" pos="1814" userDrawn="1">
          <p15:clr>
            <a:srgbClr val="A4A3A4"/>
          </p15:clr>
        </p15:guide>
        <p15:guide id="12" orient="horz" pos="1939" userDrawn="1">
          <p15:clr>
            <a:srgbClr val="A4A3A4"/>
          </p15:clr>
        </p15:guide>
        <p15:guide id="14" orient="horz" pos="465" userDrawn="1">
          <p15:clr>
            <a:srgbClr val="A4A3A4"/>
          </p15:clr>
        </p15:guide>
        <p15:guide id="18" pos="5601" userDrawn="1">
          <p15:clr>
            <a:srgbClr val="A4A3A4"/>
          </p15:clr>
        </p15:guide>
        <p15:guide id="19" pos="5374" userDrawn="1">
          <p15:clr>
            <a:srgbClr val="A4A3A4"/>
          </p15:clr>
        </p15:guide>
        <p15:guide id="20" orient="horz" pos="3163" userDrawn="1">
          <p15:clr>
            <a:srgbClr val="A4A3A4"/>
          </p15:clr>
        </p15:guide>
        <p15:guide id="22" orient="horz" pos="5431" userDrawn="1">
          <p15:clr>
            <a:srgbClr val="A4A3A4"/>
          </p15:clr>
        </p15:guide>
        <p15:guide id="24" pos="7710" userDrawn="1">
          <p15:clr>
            <a:srgbClr val="A4A3A4"/>
          </p15:clr>
        </p15:guide>
        <p15:guide id="25" pos="8890" userDrawn="1">
          <p15:clr>
            <a:srgbClr val="A4A3A4"/>
          </p15:clr>
        </p15:guide>
        <p15:guide id="26" pos="4467" userDrawn="1">
          <p15:clr>
            <a:srgbClr val="A4A3A4"/>
          </p15:clr>
        </p15:guide>
        <p15:guide id="27" orient="horz" pos="1576" userDrawn="1">
          <p15:clr>
            <a:srgbClr val="A4A3A4"/>
          </p15:clr>
        </p15:guide>
        <p15:guide id="29" orient="horz" pos="4365" userDrawn="1">
          <p15:clr>
            <a:srgbClr val="A4A3A4"/>
          </p15:clr>
        </p15:guide>
        <p15:guide id="30" pos="657" userDrawn="1">
          <p15:clr>
            <a:srgbClr val="5ACBF0"/>
          </p15:clr>
        </p15:guide>
        <p15:guide id="31" orient="horz" pos="918" userDrawn="1">
          <p15:clr>
            <a:srgbClr val="A4A3A4"/>
          </p15:clr>
        </p15:guide>
        <p15:guide id="33" pos="9185" userDrawn="1">
          <p15:clr>
            <a:srgbClr val="A4A3A4"/>
          </p15:clr>
        </p15:guide>
        <p15:guide id="34" pos="4989" userDrawn="1">
          <p15:clr>
            <a:srgbClr val="A4A3A4"/>
          </p15:clr>
        </p15:guide>
        <p15:guide id="36" orient="horz" pos="5227" userDrawn="1">
          <p15:clr>
            <a:srgbClr val="A4A3A4"/>
          </p15:clr>
        </p15:guide>
        <p15:guide id="39" pos="2607" userDrawn="1">
          <p15:clr>
            <a:srgbClr val="A4A3A4"/>
          </p15:clr>
        </p15:guide>
        <p15:guide id="40" pos="339" userDrawn="1">
          <p15:clr>
            <a:srgbClr val="A4A3A4"/>
          </p15:clr>
        </p15:guide>
        <p15:guide id="43" pos="7597" userDrawn="1">
          <p15:clr>
            <a:srgbClr val="5ACBF0"/>
          </p15:clr>
        </p15:guide>
        <p15:guide id="44" orient="horz" pos="2438" userDrawn="1">
          <p15:clr>
            <a:srgbClr val="A4A3A4"/>
          </p15:clr>
        </p15:guide>
        <p15:guide id="45" orient="horz" pos="2415" userDrawn="1">
          <p15:clr>
            <a:srgbClr val="5ACBF0"/>
          </p15:clr>
        </p15:guide>
        <p15:guide id="46" orient="horz" pos="215" userDrawn="1">
          <p15:clr>
            <a:srgbClr val="A4A3A4"/>
          </p15:clr>
        </p15:guide>
        <p15:guide id="47" orient="horz" pos="6202" userDrawn="1">
          <p15:clr>
            <a:srgbClr val="A4A3A4"/>
          </p15:clr>
        </p15:guide>
        <p15:guide id="48" orient="horz" pos="1077" userDrawn="1">
          <p15:clr>
            <a:srgbClr val="A4A3A4"/>
          </p15:clr>
        </p15:guide>
        <p15:guide id="49" orient="horz" pos="2279" userDrawn="1">
          <p15:clr>
            <a:srgbClr val="A4A3A4"/>
          </p15:clr>
        </p15:guide>
        <p15:guide id="50" orient="horz" pos="4003" userDrawn="1">
          <p15:clr>
            <a:srgbClr val="A4A3A4"/>
          </p15:clr>
        </p15:guide>
        <p15:guide id="51" orient="horz" pos="4433" userDrawn="1">
          <p15:clr>
            <a:srgbClr val="A4A3A4"/>
          </p15:clr>
        </p15:guide>
        <p15:guide id="52" orient="horz" pos="6384" userDrawn="1">
          <p15:clr>
            <a:srgbClr val="A4A3A4"/>
          </p15:clr>
        </p15:guide>
        <p15:guide id="53" orient="horz" pos="4660" userDrawn="1">
          <p15:clr>
            <a:srgbClr val="A4A3A4"/>
          </p15:clr>
        </p15:guide>
        <p15:guide id="54" orient="horz" pos="3458" userDrawn="1">
          <p15:clr>
            <a:srgbClr val="A4A3A4"/>
          </p15:clr>
        </p15:guide>
        <p15:guide id="55" pos="6554" userDrawn="1">
          <p15:clr>
            <a:srgbClr val="A4A3A4"/>
          </p15:clr>
        </p15:guide>
        <p15:guide id="56" orient="horz" pos="5000" userDrawn="1">
          <p15:clr>
            <a:srgbClr val="A4A3A4"/>
          </p15:clr>
        </p15:guide>
        <p15:guide id="57" orient="horz" pos="4819" userDrawn="1">
          <p15:clr>
            <a:srgbClr val="A4A3A4"/>
          </p15:clr>
        </p15:guide>
        <p15:guide id="58" pos="9117" userDrawn="1">
          <p15:clr>
            <a:srgbClr val="A4A3A4"/>
          </p15:clr>
        </p15:guide>
        <p15:guide id="59" pos="3174" userDrawn="1">
          <p15:clr>
            <a:srgbClr val="A4A3A4"/>
          </p15:clr>
        </p15:guide>
        <p15:guide id="60" orient="horz" pos="487" userDrawn="1">
          <p15:clr>
            <a:srgbClr val="A4A3A4"/>
          </p15:clr>
        </p15:guide>
        <p15:guide id="61" pos="2358" userDrawn="1">
          <p15:clr>
            <a:srgbClr val="A4A3A4"/>
          </p15:clr>
        </p15:guide>
        <p15:guide id="62" pos="4535" userDrawn="1">
          <p15:clr>
            <a:srgbClr val="A4A3A4"/>
          </p15:clr>
        </p15:guide>
        <p15:guide id="63" orient="horz" pos="275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Миронов Дмитрий Сергеевич" initials="МДС" lastIdx="1" clrIdx="0"/>
  <p:cmAuthor id="2" name="Таболова Марина Петровна" initials="ТМП" lastIdx="2" clrIdx="1">
    <p:extLst>
      <p:ext uri="{19B8F6BF-5375-455C-9EA6-DF929625EA0E}">
        <p15:presenceInfo xmlns:p15="http://schemas.microsoft.com/office/powerpoint/2012/main" userId="S-1-5-21-3458641908-3572135408-2471819006-2831" providerId="AD"/>
      </p:ext>
    </p:extLst>
  </p:cmAuthor>
  <p:cmAuthor id="3" name="Владинцева Екатерина Игоревна" initials="ВЕИ" lastIdx="3" clrIdx="2">
    <p:extLst>
      <p:ext uri="{19B8F6BF-5375-455C-9EA6-DF929625EA0E}">
        <p15:presenceInfo xmlns:p15="http://schemas.microsoft.com/office/powerpoint/2012/main" userId="S-1-5-21-3458641908-3572135408-2471819006-2666" providerId="AD"/>
      </p:ext>
    </p:extLst>
  </p:cmAuthor>
  <p:cmAuthor id="4" name="Борисенко Никита Леонидович" initials="БНЛ" lastIdx="1" clrIdx="3">
    <p:extLst>
      <p:ext uri="{19B8F6BF-5375-455C-9EA6-DF929625EA0E}">
        <p15:presenceInfo xmlns:p15="http://schemas.microsoft.com/office/powerpoint/2012/main" userId="S-1-5-21-3458641908-3572135408-2471819006-2449" providerId="AD"/>
      </p:ext>
    </p:extLst>
  </p:cmAuthor>
  <p:cmAuthor id="5" name="Феофилактова Елена Владимировна" initials="ФЕВ" lastIdx="3" clrIdx="4">
    <p:extLst>
      <p:ext uri="{19B8F6BF-5375-455C-9EA6-DF929625EA0E}">
        <p15:presenceInfo xmlns:p15="http://schemas.microsoft.com/office/powerpoint/2012/main" userId="S-1-5-21-3458641908-3572135408-2471819006-2909" providerId="AD"/>
      </p:ext>
    </p:extLst>
  </p:cmAuthor>
  <p:cmAuthor id="6" name="Грачева Светлана Александровна" initials="ГСА" lastIdx="2" clrIdx="5">
    <p:extLst>
      <p:ext uri="{19B8F6BF-5375-455C-9EA6-DF929625EA0E}">
        <p15:presenceInfo xmlns:p15="http://schemas.microsoft.com/office/powerpoint/2012/main" userId="S-1-5-21-3458641908-3572135408-2471819006-272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FFFF"/>
    <a:srgbClr val="FFFFFE"/>
    <a:srgbClr val="000001"/>
    <a:srgbClr val="959595"/>
    <a:srgbClr val="000000"/>
    <a:srgbClr val="8FAADC"/>
    <a:srgbClr val="B5BED0"/>
    <a:srgbClr val="BDD7EE"/>
    <a:srgbClr val="EF6B6B"/>
    <a:srgbClr val="F8CB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Светлый стиль 2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Средний стиль 1 -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Светлый стиль 1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Светлый стиль 1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Светлый стиль 2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23" autoAdjust="0"/>
    <p:restoredTop sz="96362" autoAdjust="0"/>
  </p:normalViewPr>
  <p:slideViewPr>
    <p:cSldViewPr snapToGrid="0" snapToObjects="1">
      <p:cViewPr varScale="1">
        <p:scale>
          <a:sx n="72" d="100"/>
          <a:sy n="72" d="100"/>
        </p:scale>
        <p:origin x="318" y="90"/>
      </p:cViewPr>
      <p:guideLst>
        <p:guide orient="horz" pos="2937"/>
        <p:guide pos="6871"/>
        <p:guide pos="8345"/>
        <p:guide pos="1814"/>
        <p:guide orient="horz" pos="1939"/>
        <p:guide orient="horz" pos="465"/>
        <p:guide pos="5601"/>
        <p:guide pos="5374"/>
        <p:guide orient="horz" pos="3163"/>
        <p:guide orient="horz" pos="5431"/>
        <p:guide pos="7710"/>
        <p:guide pos="8890"/>
        <p:guide pos="4467"/>
        <p:guide orient="horz" pos="1576"/>
        <p:guide orient="horz" pos="4365"/>
        <p:guide pos="657"/>
        <p:guide orient="horz" pos="918"/>
        <p:guide pos="9185"/>
        <p:guide pos="4989"/>
        <p:guide orient="horz" pos="5227"/>
        <p:guide pos="2607"/>
        <p:guide pos="339"/>
        <p:guide pos="7597"/>
        <p:guide orient="horz" pos="2438"/>
        <p:guide orient="horz" pos="2415"/>
        <p:guide orient="horz" pos="215"/>
        <p:guide orient="horz" pos="6202"/>
        <p:guide orient="horz" pos="1077"/>
        <p:guide orient="horz" pos="2279"/>
        <p:guide orient="horz" pos="4003"/>
        <p:guide orient="horz" pos="4433"/>
        <p:guide orient="horz" pos="6384"/>
        <p:guide orient="horz" pos="4660"/>
        <p:guide orient="horz" pos="3458"/>
        <p:guide pos="6554"/>
        <p:guide orient="horz" pos="5000"/>
        <p:guide orient="horz" pos="4819"/>
        <p:guide pos="9117"/>
        <p:guide pos="3174"/>
        <p:guide orient="horz" pos="487"/>
        <p:guide pos="2358"/>
        <p:guide pos="4535"/>
        <p:guide orient="horz" pos="27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7" d="100"/>
          <a:sy n="77" d="100"/>
        </p:scale>
        <p:origin x="4002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Master" Target="slideMasters/slideMaster3.xml"/><Relationship Id="rId21" Type="http://schemas.openxmlformats.org/officeDocument/2006/relationships/font" Target="fonts/font11.fntdata"/><Relationship Id="rId7" Type="http://schemas.openxmlformats.org/officeDocument/2006/relationships/slide" Target="slides/slide2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Master" Target="slideMasters/slideMaster5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presProps" Target="presProps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57" y="25"/>
            <a:ext cx="2943595" cy="497978"/>
          </a:xfrm>
          <a:prstGeom prst="rect">
            <a:avLst/>
          </a:prstGeom>
        </p:spPr>
        <p:txBody>
          <a:bodyPr vert="horz" lIns="91051" tIns="45529" rIns="91051" bIns="45529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47801" y="25"/>
            <a:ext cx="2943595" cy="497978"/>
          </a:xfrm>
          <a:prstGeom prst="rect">
            <a:avLst/>
          </a:prstGeom>
        </p:spPr>
        <p:txBody>
          <a:bodyPr vert="horz" lIns="91051" tIns="45529" rIns="91051" bIns="45529" rtlCol="0"/>
          <a:lstStyle>
            <a:lvl1pPr algn="r">
              <a:defRPr sz="1200"/>
            </a:lvl1pPr>
          </a:lstStyle>
          <a:p>
            <a:fld id="{CBA23DE8-AACA-2A49-8DD8-08BE76DA3E87}" type="datetimeFigureOut">
              <a:rPr lang="ru-RU" smtClean="0"/>
              <a:pPr/>
              <a:t>29.09.2025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57" y="9427090"/>
            <a:ext cx="2943595" cy="497978"/>
          </a:xfrm>
          <a:prstGeom prst="rect">
            <a:avLst/>
          </a:prstGeom>
        </p:spPr>
        <p:txBody>
          <a:bodyPr vert="horz" lIns="91051" tIns="45529" rIns="91051" bIns="45529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47801" y="9427090"/>
            <a:ext cx="2943595" cy="497978"/>
          </a:xfrm>
          <a:prstGeom prst="rect">
            <a:avLst/>
          </a:prstGeom>
        </p:spPr>
        <p:txBody>
          <a:bodyPr vert="horz" lIns="91051" tIns="45529" rIns="91051" bIns="45529" rtlCol="0" anchor="b"/>
          <a:lstStyle>
            <a:lvl1pPr algn="r">
              <a:defRPr sz="1200"/>
            </a:lvl1pPr>
          </a:lstStyle>
          <a:p>
            <a:fld id="{9C84E537-73FB-674D-89A4-78C87A9AC9A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29412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/>
          </p:nvPr>
        </p:nvSpPr>
        <p:spPr>
          <a:xfrm>
            <a:off x="762000" y="739775"/>
            <a:ext cx="5268913" cy="3727450"/>
          </a:xfrm>
          <a:prstGeom prst="rect">
            <a:avLst/>
          </a:prstGeom>
        </p:spPr>
        <p:txBody>
          <a:bodyPr lIns="91051" tIns="45529" rIns="91051" bIns="45529"/>
          <a:lstStyle/>
          <a:p>
            <a:endParaRPr/>
          </a:p>
        </p:txBody>
      </p:sp>
      <p:sp>
        <p:nvSpPr>
          <p:cNvPr id="65" name="Shape 65"/>
          <p:cNvSpPr>
            <a:spLocks noGrp="1"/>
          </p:cNvSpPr>
          <p:nvPr>
            <p:ph type="body" sz="quarter" idx="1"/>
          </p:nvPr>
        </p:nvSpPr>
        <p:spPr>
          <a:xfrm>
            <a:off x="905739" y="4714419"/>
            <a:ext cx="4981471" cy="4466274"/>
          </a:xfrm>
          <a:prstGeom prst="rect">
            <a:avLst/>
          </a:prstGeom>
        </p:spPr>
        <p:txBody>
          <a:bodyPr lIns="91051" tIns="45529" rIns="91051" bIns="45529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24606600"/>
      </p:ext>
    </p:extLst>
  </p:cSld>
  <p:clrMap bg1="dk1" tx1="lt1" bg2="dk2" tx2="lt2" accent1="accent1" accent2="accent2" accent3="accent3" accent4="accent4" accent5="accent5" accent6="accent6" hlink="hlink" folHlink="folHlink"/>
  <p:notesStyle>
    <a:lvl1pPr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1pPr>
    <a:lvl2pPr indent="154849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2pPr>
    <a:lvl3pPr indent="309698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3pPr>
    <a:lvl4pPr indent="464546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4pPr>
    <a:lvl5pPr indent="619395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5pPr>
    <a:lvl6pPr indent="774245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6pPr>
    <a:lvl7pPr indent="929094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7pPr>
    <a:lvl8pPr indent="1083943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8pPr>
    <a:lvl9pPr indent="1238792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67538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74759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70951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1207221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18022A1-1124-C22C-F0A9-1EB4DD1B73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862EFC1-8BB5-F410-6C57-B3085204A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6942439-0ABC-6012-2CB1-5728DA315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3735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CCD79F-E67F-C473-A765-77FBF7BCE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712435"/>
            <a:ext cx="4876665" cy="249440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FB9078-A373-58DD-E988-7A4CD3DA0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7225" y="1539778"/>
            <a:ext cx="7655296" cy="759811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4775FB9-BB8B-191C-2F48-ED4F45B12B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0581" y="3206837"/>
            <a:ext cx="4876665" cy="5943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D88D56A-1403-787E-65B0-7676C49A33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A145D93-5BFC-E842-AC6C-729D9AD53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2935482-EF63-C90D-C7FA-344828D77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2899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89DCCE-FD06-D2B2-298D-5225A8FC3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712435"/>
            <a:ext cx="4876665" cy="249440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0D4F15E-B410-DD79-B80F-86930A18A0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27225" y="1539778"/>
            <a:ext cx="7655296" cy="75981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E18F783-4759-F2B9-1F24-3AC844B204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0581" y="3206837"/>
            <a:ext cx="4876665" cy="5943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16FF2F2-7CE7-7A8A-E2AD-F63E5C33AF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0FC5AF3-91E0-4E99-154D-4AFB0FC08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2827906-1FF4-2F23-B854-3F8E2C091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29918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DC301E-9568-292A-7119-B660F1E68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9EA8873-8352-E231-C67B-91B98B088E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38706" y="2846200"/>
            <a:ext cx="13041939" cy="67831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CBA58A-D38C-BEF9-B214-EE0D2EEE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23926B9-EEFC-D0B7-681E-6C03CAB37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723C79-A452-80E4-29D4-CF9B68BA5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40473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149D9B6-709E-A157-58A5-3AD5492C5D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820161" y="569240"/>
            <a:ext cx="3260484" cy="9060110"/>
          </a:xfrm>
          <a:prstGeom prst="rect">
            <a:avLst/>
          </a:prstGeo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393696A-C8CE-42AE-58E8-498456FD3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38705" y="569240"/>
            <a:ext cx="9601463" cy="906011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D88C66-CD7E-84DE-08A4-B3D5A8A385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39CEA5-2F35-3A0E-A667-B6488A8EE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A68704E-25EC-C02C-64A4-933E1B42B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72467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3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10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68171" y="2453099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1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4873805" y="2454801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8171" y="24383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13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8706" y="2453100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14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57826" y="24536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15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61419" y="2453609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16" name="Стрелка: шеврон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9654268" y="245519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7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38290" y="2453997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18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41882" y="2453997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19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7485" y="3394227"/>
            <a:ext cx="4295951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0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60153" y="3394227"/>
            <a:ext cx="4484324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71549" y="3394227"/>
            <a:ext cx="4484324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026091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4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3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68171" y="2453099"/>
            <a:ext cx="727785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4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7559676" y="2454801"/>
            <a:ext cx="6965379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5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8171" y="24383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26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8540" y="2437806"/>
            <a:ext cx="6223297" cy="630471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27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43697" y="24536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28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36517" y="2453100"/>
            <a:ext cx="5444294" cy="64576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29" name="Стрелка: пятиугольник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367485" y="6447131"/>
            <a:ext cx="7278539" cy="659746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0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2414" y="644992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31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3616" y="6457881"/>
            <a:ext cx="6188220" cy="63262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32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7485" y="3394226"/>
            <a:ext cx="6894352" cy="278505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3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646024" y="3394226"/>
            <a:ext cx="6434788" cy="278505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4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67484" y="7374728"/>
            <a:ext cx="6894351" cy="27925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5" name="Стрелка: шеврон 23">
            <a:extLst>
              <a:ext uri="{FF2B5EF4-FFF2-40B4-BE49-F238E27FC236}">
                <a16:creationId xmlns:a16="http://schemas.microsoft.com/office/drawing/2014/main" id="{4FFAB552-4FCE-407E-B347-78EF235528AB}"/>
              </a:ext>
            </a:extLst>
          </p:cNvPr>
          <p:cNvSpPr/>
          <p:nvPr userDrawn="1"/>
        </p:nvSpPr>
        <p:spPr>
          <a:xfrm>
            <a:off x="7646023" y="6459582"/>
            <a:ext cx="6965379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6" name="Текст 11">
            <a:extLst>
              <a:ext uri="{FF2B5EF4-FFF2-40B4-BE49-F238E27FC236}">
                <a16:creationId xmlns:a16="http://schemas.microsoft.com/office/drawing/2014/main" id="{C97AB146-1E03-4493-8938-1D585DAE169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30044" y="6458389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4</a:t>
            </a:r>
          </a:p>
        </p:txBody>
      </p:sp>
      <p:sp>
        <p:nvSpPr>
          <p:cNvPr id="37" name="Текст 13">
            <a:extLst>
              <a:ext uri="{FF2B5EF4-FFF2-40B4-BE49-F238E27FC236}">
                <a16:creationId xmlns:a16="http://schemas.microsoft.com/office/drawing/2014/main" id="{E8567111-C988-456A-876A-600DD694BC1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22864" y="6457881"/>
            <a:ext cx="5444294" cy="64576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Обращения граждан</a:t>
            </a:r>
          </a:p>
        </p:txBody>
      </p:sp>
      <p:sp>
        <p:nvSpPr>
          <p:cNvPr id="38" name="Текст 24">
            <a:extLst>
              <a:ext uri="{FF2B5EF4-FFF2-40B4-BE49-F238E27FC236}">
                <a16:creationId xmlns:a16="http://schemas.microsoft.com/office/drawing/2014/main" id="{2E35CF6B-A76F-4516-87DA-7C4EC05795D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732370" y="7399007"/>
            <a:ext cx="6434788" cy="27682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8648950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6 раздел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0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78112" y="2459399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1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4883746" y="2461101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9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8112" y="24446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40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48647" y="2459399"/>
            <a:ext cx="366028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41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67767" y="24599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42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71360" y="2459908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43" name="Стрелка: шеврон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9664209" y="246149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4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48231" y="2460297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45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38152" y="2460297"/>
            <a:ext cx="3431691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46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7426" y="3400526"/>
            <a:ext cx="4295951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7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70094" y="3400526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8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81490" y="3400526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9" name="Стрелка: пятиугольник 23">
            <a:extLst>
              <a:ext uri="{FF2B5EF4-FFF2-40B4-BE49-F238E27FC236}">
                <a16:creationId xmlns:a16="http://schemas.microsoft.com/office/drawing/2014/main" id="{CF7CE9DC-0F42-49AB-A432-23FA137F2295}"/>
              </a:ext>
            </a:extLst>
          </p:cNvPr>
          <p:cNvSpPr/>
          <p:nvPr userDrawn="1"/>
        </p:nvSpPr>
        <p:spPr>
          <a:xfrm>
            <a:off x="378112" y="6470758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0" name="Стрелка: шеврон 27">
            <a:extLst>
              <a:ext uri="{FF2B5EF4-FFF2-40B4-BE49-F238E27FC236}">
                <a16:creationId xmlns:a16="http://schemas.microsoft.com/office/drawing/2014/main" id="{11859B64-F96E-444E-B13E-9F215774B84B}"/>
              </a:ext>
            </a:extLst>
          </p:cNvPr>
          <p:cNvSpPr/>
          <p:nvPr userDrawn="1"/>
        </p:nvSpPr>
        <p:spPr>
          <a:xfrm>
            <a:off x="4883746" y="647246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1" name="Текст 11">
            <a:extLst>
              <a:ext uri="{FF2B5EF4-FFF2-40B4-BE49-F238E27FC236}">
                <a16:creationId xmlns:a16="http://schemas.microsoft.com/office/drawing/2014/main" id="{3D5CF80A-ECEC-41FF-840A-38ED1F2F03A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8112" y="6455973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4</a:t>
            </a:r>
          </a:p>
        </p:txBody>
      </p:sp>
      <p:sp>
        <p:nvSpPr>
          <p:cNvPr id="52" name="Текст 13">
            <a:extLst>
              <a:ext uri="{FF2B5EF4-FFF2-40B4-BE49-F238E27FC236}">
                <a16:creationId xmlns:a16="http://schemas.microsoft.com/office/drawing/2014/main" id="{3C48CD6A-BA7A-4959-9607-ADBA212B91F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48646" y="6470758"/>
            <a:ext cx="3624730" cy="64525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Сбор взносов</a:t>
            </a:r>
          </a:p>
        </p:txBody>
      </p:sp>
      <p:sp>
        <p:nvSpPr>
          <p:cNvPr id="53" name="Текст 11">
            <a:extLst>
              <a:ext uri="{FF2B5EF4-FFF2-40B4-BE49-F238E27FC236}">
                <a16:creationId xmlns:a16="http://schemas.microsoft.com/office/drawing/2014/main" id="{F8C401D4-2273-442B-89A8-BF05A049408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267767" y="6502591"/>
            <a:ext cx="670368" cy="601940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54" name="Текст 13">
            <a:extLst>
              <a:ext uri="{FF2B5EF4-FFF2-40B4-BE49-F238E27FC236}">
                <a16:creationId xmlns:a16="http://schemas.microsoft.com/office/drawing/2014/main" id="{24625627-9105-4F46-9D80-D00CB516A82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71360" y="6471267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Капитальный ремонт</a:t>
            </a:r>
          </a:p>
        </p:txBody>
      </p:sp>
      <p:sp>
        <p:nvSpPr>
          <p:cNvPr id="55" name="Стрелка: шеврон 32">
            <a:extLst>
              <a:ext uri="{FF2B5EF4-FFF2-40B4-BE49-F238E27FC236}">
                <a16:creationId xmlns:a16="http://schemas.microsoft.com/office/drawing/2014/main" id="{37B4FF5A-114C-4A09-B021-6157C420B389}"/>
              </a:ext>
            </a:extLst>
          </p:cNvPr>
          <p:cNvSpPr/>
          <p:nvPr userDrawn="1"/>
        </p:nvSpPr>
        <p:spPr>
          <a:xfrm>
            <a:off x="9664209" y="6472848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6" name="Текст 11">
            <a:extLst>
              <a:ext uri="{FF2B5EF4-FFF2-40B4-BE49-F238E27FC236}">
                <a16:creationId xmlns:a16="http://schemas.microsoft.com/office/drawing/2014/main" id="{A0D05BC6-4484-4216-9D69-8C3A86AB38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048231" y="6471655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57" name="Текст 13">
            <a:extLst>
              <a:ext uri="{FF2B5EF4-FFF2-40B4-BE49-F238E27FC236}">
                <a16:creationId xmlns:a16="http://schemas.microsoft.com/office/drawing/2014/main" id="{7D1FD44A-B04E-4C00-9BEE-425B67103B3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751823" y="6471655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Гос. программы</a:t>
            </a:r>
          </a:p>
        </p:txBody>
      </p:sp>
      <p:sp>
        <p:nvSpPr>
          <p:cNvPr id="58" name="Текст 24">
            <a:extLst>
              <a:ext uri="{FF2B5EF4-FFF2-40B4-BE49-F238E27FC236}">
                <a16:creationId xmlns:a16="http://schemas.microsoft.com/office/drawing/2014/main" id="{CD42A84A-88A3-4CD2-B192-1625220C20E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7426" y="7411885"/>
            <a:ext cx="4295951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Сбор взносов на капитальный ремонт</a:t>
            </a:r>
          </a:p>
          <a:p>
            <a:pPr lvl="1"/>
            <a:r>
              <a:rPr lang="ru-RU" dirty="0"/>
              <a:t>Дебиторская задолженность по уплате взносов на капитальный ремонт</a:t>
            </a:r>
          </a:p>
          <a:p>
            <a:pPr lvl="1"/>
            <a:r>
              <a:rPr lang="ru-RU" dirty="0"/>
              <a:t>Третий уровень</a:t>
            </a:r>
          </a:p>
          <a:p>
            <a:pPr lvl="1"/>
            <a:r>
              <a:rPr lang="ru-RU" dirty="0"/>
              <a:t>Четвертый </a:t>
            </a:r>
            <a:r>
              <a:rPr lang="ru-RU" dirty="0" err="1"/>
              <a:t>уровент</a:t>
            </a:r>
            <a:endParaRPr lang="ru-RU" dirty="0"/>
          </a:p>
        </p:txBody>
      </p:sp>
      <p:sp>
        <p:nvSpPr>
          <p:cNvPr id="59" name="Текст 24">
            <a:extLst>
              <a:ext uri="{FF2B5EF4-FFF2-40B4-BE49-F238E27FC236}">
                <a16:creationId xmlns:a16="http://schemas.microsoft.com/office/drawing/2014/main" id="{8B14C289-79CB-48C9-9367-B57A361F4D9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970094" y="7411885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Капитальный ремонт многоквартирных домов</a:t>
            </a:r>
          </a:p>
          <a:p>
            <a:pPr lvl="1"/>
            <a:r>
              <a:rPr lang="ru-RU" dirty="0"/>
              <a:t>Благоустройство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0" name="Текст 24">
            <a:extLst>
              <a:ext uri="{FF2B5EF4-FFF2-40B4-BE49-F238E27FC236}">
                <a16:creationId xmlns:a16="http://schemas.microsoft.com/office/drawing/2014/main" id="{C98891C0-4745-4D31-8344-7A20F7293E1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81490" y="7411885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Исполнение государственных программ города Москвы</a:t>
            </a:r>
          </a:p>
          <a:p>
            <a:pPr lvl="1"/>
            <a:r>
              <a:rPr lang="ru-RU" dirty="0"/>
              <a:t>Охват </a:t>
            </a:r>
            <a:r>
              <a:rPr lang="ru-RU" dirty="0" err="1"/>
              <a:t>аудиории</a:t>
            </a:r>
            <a:endParaRPr lang="ru-RU" dirty="0"/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40469300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(объект) в 1 колонк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Уровень текста 1…">
            <a:extLst>
              <a:ext uri="{FF2B5EF4-FFF2-40B4-BE49-F238E27FC236}">
                <a16:creationId xmlns:a16="http://schemas.microsoft.com/office/drawing/2014/main" id="{B8C0C2AE-9CCB-4F66-AD3F-28EB0F463F88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595077" y="1419251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sp>
        <p:nvSpPr>
          <p:cNvPr id="9" name="Объект 2"/>
          <p:cNvSpPr>
            <a:spLocks noGrp="1"/>
          </p:cNvSpPr>
          <p:nvPr>
            <p:ph sz="half" idx="1"/>
          </p:nvPr>
        </p:nvSpPr>
        <p:spPr>
          <a:xfrm>
            <a:off x="582334" y="2316542"/>
            <a:ext cx="14169626" cy="802279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8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 marL="457200" indent="0">
              <a:lnSpc>
                <a:spcPct val="200000"/>
              </a:lnSpc>
              <a:buNone/>
              <a:defRPr sz="16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 marL="914400" indent="0">
              <a:lnSpc>
                <a:spcPct val="150000"/>
              </a:lnSpc>
              <a:buNone/>
              <a:defRPr sz="14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2"/>
            <a:r>
              <a:rPr lang="ru-RU" dirty="0"/>
              <a:t>Таблица</a:t>
            </a:r>
          </a:p>
          <a:p>
            <a:pPr lvl="2"/>
            <a:r>
              <a:rPr lang="ru-RU" dirty="0"/>
              <a:t>Диаграмма</a:t>
            </a:r>
          </a:p>
          <a:p>
            <a:pPr lvl="2"/>
            <a:r>
              <a:rPr lang="ru-RU" dirty="0"/>
              <a:t>Объект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6A710E32-ACD2-4B3F-8900-F6A0A765CC92}"/>
              </a:ext>
            </a:extLst>
          </p:cNvPr>
          <p:cNvCxnSpPr/>
          <p:nvPr userDrawn="1"/>
        </p:nvCxnSpPr>
        <p:spPr>
          <a:xfrm>
            <a:off x="1596454" y="1457306"/>
            <a:ext cx="10111043" cy="0"/>
          </a:xfrm>
          <a:prstGeom prst="line">
            <a:avLst/>
          </a:prstGeom>
          <a:ln w="5715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D217EEB5-9B3A-499A-925B-6A02BF3DD52E}"/>
              </a:ext>
            </a:extLst>
          </p:cNvPr>
          <p:cNvCxnSpPr/>
          <p:nvPr userDrawn="1"/>
        </p:nvCxnSpPr>
        <p:spPr>
          <a:xfrm>
            <a:off x="368171" y="1457306"/>
            <a:ext cx="1122995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36776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2844757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8878501"/>
      </p:ext>
    </p:extLst>
  </p:cSld>
  <p:clrMapOvr>
    <a:masterClrMapping/>
  </p:clrMapOvr>
  <p:transition spd="slow">
    <p:cover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">
            <a:extLst>
              <a:ext uri="{FF2B5EF4-FFF2-40B4-BE49-F238E27FC236}">
                <a16:creationId xmlns:a16="http://schemas.microsoft.com/office/drawing/2014/main" id="{4FDA43E3-FDEB-4C85-A9C0-2088C59A948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130632"/>
            <a:ext cx="15119349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9" name="Текст">
            <a:extLst>
              <a:ext uri="{FF2B5EF4-FFF2-40B4-BE49-F238E27FC236}">
                <a16:creationId xmlns:a16="http://schemas.microsoft.com/office/drawing/2014/main" id="{B49DDA4A-85FF-4844-B4EB-DBC15586ECDC}"/>
              </a:ext>
            </a:extLst>
          </p:cNvPr>
          <p:cNvSpPr txBox="1"/>
          <p:nvPr userDrawn="1"/>
        </p:nvSpPr>
        <p:spPr>
          <a:xfrm>
            <a:off x="14295193" y="453570"/>
            <a:ext cx="784326" cy="463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800" smtClean="0">
                <a:solidFill>
                  <a:schemeClr val="tx1">
                    <a:lumMod val="65000"/>
                    <a:lumOff val="35000"/>
                  </a:schemeClr>
                </a:solidFill>
                <a:latin typeface="Golos UI Medium" panose="020B0604020202020204" charset="-52"/>
                <a:ea typeface="+mn-ea"/>
                <a:cs typeface="Golos UI Medium" panose="020B0604020202020204" charset="-52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4000" dirty="0">
              <a:solidFill>
                <a:schemeClr val="tx1">
                  <a:lumMod val="65000"/>
                  <a:lumOff val="35000"/>
                </a:schemeClr>
              </a:solidFill>
              <a:latin typeface="Golos UI Medium" panose="020B0604020202020204" charset="-52"/>
              <a:ea typeface="+mn-ea"/>
              <a:cs typeface="Golos UI Medium" panose="020B0604020202020204" charset="-52"/>
              <a:sym typeface="Trebuchet MS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105C6A1-7912-4385-8271-1E492BF2FE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04" y="248885"/>
            <a:ext cx="3266890" cy="600347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21EA2FD-4ADF-4745-88DC-2DFA9125FC9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0177" y="146982"/>
            <a:ext cx="646965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512867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578" userDrawn="1">
          <p15:clr>
            <a:srgbClr val="FBAE40"/>
          </p15:clr>
        </p15:guide>
        <p15:guide id="2" pos="4762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8" name="Rechteck">
            <a:extLst>
              <a:ext uri="{FF2B5EF4-FFF2-40B4-BE49-F238E27FC236}">
                <a16:creationId xmlns:a16="http://schemas.microsoft.com/office/drawing/2014/main" id="{FEC1621D-2C64-42B8-89ED-6D5EB6EDA02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130632"/>
            <a:ext cx="12801600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2ECB1BA-A786-4D4F-B4EB-469A5344B8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34" y="146982"/>
            <a:ext cx="646965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013022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601" userDrawn="1">
          <p15:clr>
            <a:srgbClr val="FBAE40"/>
          </p15:clr>
        </p15:guide>
        <p15:guide id="2" pos="4762">
          <p15:clr>
            <a:srgbClr val="FBAE40"/>
          </p15:clr>
        </p15:guide>
        <p15:guide id="3" orient="horz" pos="3367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10" name="Rechteck">
            <a:extLst>
              <a:ext uri="{FF2B5EF4-FFF2-40B4-BE49-F238E27FC236}">
                <a16:creationId xmlns:a16="http://schemas.microsoft.com/office/drawing/2014/main" id="{88DAC065-4279-4936-A948-F3B93E0ECC2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130632"/>
            <a:ext cx="15119349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C85D6C7-1CFB-4D09-A79B-E17075F6D0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04" y="248885"/>
            <a:ext cx="3266890" cy="600347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E5B1D50-EDCE-4D86-8E41-5C3618E6EE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0177" y="146982"/>
            <a:ext cx="646965" cy="792000"/>
          </a:xfrm>
          <a:prstGeom prst="rect">
            <a:avLst/>
          </a:prstGeom>
        </p:spPr>
      </p:pic>
      <p:sp>
        <p:nvSpPr>
          <p:cNvPr id="13" name="Текст">
            <a:extLst>
              <a:ext uri="{FF2B5EF4-FFF2-40B4-BE49-F238E27FC236}">
                <a16:creationId xmlns:a16="http://schemas.microsoft.com/office/drawing/2014/main" id="{F5B088C1-9165-4558-961A-76A37332DF1D}"/>
              </a:ext>
            </a:extLst>
          </p:cNvPr>
          <p:cNvSpPr txBox="1"/>
          <p:nvPr userDrawn="1"/>
        </p:nvSpPr>
        <p:spPr>
          <a:xfrm>
            <a:off x="14295193" y="453571"/>
            <a:ext cx="784326" cy="463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800" smtClean="0">
                <a:solidFill>
                  <a:schemeClr val="tx1">
                    <a:lumMod val="65000"/>
                    <a:lumOff val="35000"/>
                  </a:schemeClr>
                </a:solidFill>
                <a:latin typeface="Golos UI Medium" panose="020B0604020202020204" charset="-52"/>
                <a:ea typeface="+mn-ea"/>
                <a:cs typeface="Golos UI Medium" panose="020B0604020202020204" charset="-52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4000" dirty="0">
              <a:solidFill>
                <a:schemeClr val="tx1">
                  <a:lumMod val="65000"/>
                  <a:lumOff val="35000"/>
                </a:schemeClr>
              </a:solidFill>
              <a:latin typeface="Golos UI Medium" panose="020B0604020202020204" charset="-52"/>
              <a:ea typeface="+mn-ea"/>
              <a:cs typeface="Golos UI Medium" panose="020B0604020202020204" charset="-52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546623201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578">
          <p15:clr>
            <a:srgbClr val="FBAE40"/>
          </p15:clr>
        </p15:guide>
        <p15:guide id="2" pos="4762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8" name="Rechteck">
            <a:extLst>
              <a:ext uri="{FF2B5EF4-FFF2-40B4-BE49-F238E27FC236}">
                <a16:creationId xmlns:a16="http://schemas.microsoft.com/office/drawing/2014/main" id="{FEC1621D-2C64-42B8-89ED-6D5EB6EDA02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130632"/>
            <a:ext cx="12801600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2ECB1BA-A786-4D4F-B4EB-469A5344B8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34" y="146982"/>
            <a:ext cx="646965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305458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601">
          <p15:clr>
            <a:srgbClr val="FBAE40"/>
          </p15:clr>
        </p15:guide>
        <p15:guide id="2" pos="4762">
          <p15:clr>
            <a:srgbClr val="FBAE40"/>
          </p15:clr>
        </p15:guide>
        <p15:guide id="3" orient="horz" pos="336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">
            <a:extLst>
              <a:ext uri="{FF2B5EF4-FFF2-40B4-BE49-F238E27FC236}">
                <a16:creationId xmlns:a16="http://schemas.microsoft.com/office/drawing/2014/main" id="{427E7750-2AA4-4DDA-AE32-189FFB588D9F}"/>
              </a:ext>
            </a:extLst>
          </p:cNvPr>
          <p:cNvSpPr txBox="1"/>
          <p:nvPr userDrawn="1"/>
        </p:nvSpPr>
        <p:spPr>
          <a:xfrm>
            <a:off x="14259618" y="657864"/>
            <a:ext cx="784326" cy="4443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676" smtClean="0">
                <a:solidFill>
                  <a:prstClr val="white">
                    <a:lumMod val="50000"/>
                  </a:prstClr>
                </a:solidFill>
                <a:latin typeface="Trebuchet MS"/>
                <a:ea typeface="+mn-ea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3878" dirty="0">
              <a:solidFill>
                <a:prstClr val="white">
                  <a:lumMod val="50000"/>
                </a:prstClr>
              </a:solidFill>
              <a:latin typeface="Trebuchet MS"/>
              <a:ea typeface="+mn-ea"/>
              <a:sym typeface="Trebuchet MS"/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A70F7654-252A-4E77-A829-F2D55C729A06}"/>
              </a:ext>
            </a:extLst>
          </p:cNvPr>
          <p:cNvCxnSpPr/>
          <p:nvPr userDrawn="1"/>
        </p:nvCxnSpPr>
        <p:spPr>
          <a:xfrm>
            <a:off x="1596454" y="1457306"/>
            <a:ext cx="10111043" cy="0"/>
          </a:xfrm>
          <a:prstGeom prst="line">
            <a:avLst/>
          </a:prstGeom>
          <a:ln w="5715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CD277CC0-9AC4-43BC-80B6-A0E3571E6FE1}"/>
              </a:ext>
            </a:extLst>
          </p:cNvPr>
          <p:cNvCxnSpPr/>
          <p:nvPr userDrawn="1"/>
        </p:nvCxnSpPr>
        <p:spPr>
          <a:xfrm>
            <a:off x="368171" y="1457306"/>
            <a:ext cx="1122995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8063343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CB7B21-45C7-4A8F-FB17-23F7F4411A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9919" y="1750148"/>
            <a:ext cx="11339513" cy="3721275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69A9F17-2BCD-DFB2-4F2C-F26236AE9E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9919" y="5616385"/>
            <a:ext cx="11339513" cy="258102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6D82F4C-F84F-11E7-DD53-5607671ABA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03189D7-E171-C9BB-AD8D-3A3D4A754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225737-6B03-B82D-4067-156F78207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3673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56F436-EBC1-2613-A4D6-2DCDC00CB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AFD58F-5795-5051-2C9A-06B0551B1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8706" y="2846200"/>
            <a:ext cx="13041939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997270-5B59-D730-C91B-0F97D3CC7E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FFDA35-5227-DFBF-60A0-F4408B9C8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F7B393-4FF5-B82F-5338-0606F2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6928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AB3400-F350-F727-DA8A-555C1696E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206" y="2665882"/>
            <a:ext cx="13040065" cy="4447851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29BB8EF-0048-9C50-5D9A-1F33B0993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1206" y="7154393"/>
            <a:ext cx="13040065" cy="2338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AB589F-39AB-E61F-3182-E825E3D920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AFBC218-D9F3-90DF-6286-4301BEE20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E0F2DB-C34D-DFC5-2398-28694EA67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5849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71EC53-A24A-0813-665F-B9F840868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21E6FD-CE38-0AE9-48B7-99CFF6ED80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8706" y="2846200"/>
            <a:ext cx="6430974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7AEDF48-808B-A258-381A-281FC673F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49671" y="2846200"/>
            <a:ext cx="6430974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D6A28B-D6AA-03A9-A32F-B91304E0A6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729D3F-580E-BD4E-FBF6-C3168B35A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1C1D509-0B9C-8A6A-BCC8-A83D73AA7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810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BC9D4A-5EE8-5AAE-EDCD-EEC024CAA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52F828E-CE6F-4061-8147-CC8293B243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0581" y="2621687"/>
            <a:ext cx="6397225" cy="128344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CB163D7-9E71-4F49-D0BC-34998620C2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0581" y="3905129"/>
            <a:ext cx="6397225" cy="57454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4B1245A-8B96-DD4B-FA1E-12F253A227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53421" y="2621687"/>
            <a:ext cx="6429099" cy="128344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218147A-0188-E845-57AB-0812B59059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53421" y="3905129"/>
            <a:ext cx="6429099" cy="57454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A4A7FC2-1FE4-1EB1-DE3C-F7472D858E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BEAFFD7-8DE3-7D5F-A33A-D37826A59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E062331-47CD-AE62-1A43-9CD6937F7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4073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A03DC6-95A8-2AFB-E37A-C34DFE21F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F7BFF08-6F02-F37E-BCB2-5664CCE1F0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3DDD795-E0C1-76F0-097F-0238990F7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40C75D1-CB08-4620-6971-9F7EBCB17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4556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8558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28" r:id="rId2"/>
    <p:sldLayoutId id="2147483815" r:id="rId3"/>
  </p:sldLayoutIdLst>
  <p:transition spd="med"/>
  <p:hf hdr="0" ftr="0" dt="0"/>
  <p:txStyles>
    <p:titleStyle>
      <a:lvl1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9pPr>
    </p:titleStyle>
    <p:bodyStyle>
      <a:lvl1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1pPr>
      <a:lvl2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2pPr>
      <a:lvl3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3pPr>
      <a:lvl4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4pPr>
      <a:lvl5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5pPr>
      <a:lvl6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6pPr>
      <a:lvl7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7pPr>
      <a:lvl8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8pPr>
      <a:lvl9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9pPr>
    </p:bodyStyle>
    <p:otherStyle>
      <a:lvl1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8739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">
            <a:extLst>
              <a:ext uri="{FF2B5EF4-FFF2-40B4-BE49-F238E27FC236}">
                <a16:creationId xmlns:a16="http://schemas.microsoft.com/office/drawing/2014/main" id="{0F2581F9-E1A0-4B84-B83C-CEB715F20D39}"/>
              </a:ext>
            </a:extLst>
          </p:cNvPr>
          <p:cNvSpPr txBox="1"/>
          <p:nvPr userDrawn="1"/>
        </p:nvSpPr>
        <p:spPr>
          <a:xfrm>
            <a:off x="14259618" y="657864"/>
            <a:ext cx="784326" cy="4443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676" smtClean="0">
                <a:solidFill>
                  <a:prstClr val="white">
                    <a:lumMod val="50000"/>
                  </a:prstClr>
                </a:solidFill>
                <a:latin typeface="Trebuchet MS"/>
                <a:ea typeface="+mn-ea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3878" dirty="0">
              <a:solidFill>
                <a:prstClr val="white">
                  <a:lumMod val="50000"/>
                </a:prstClr>
              </a:solidFill>
              <a:latin typeface="Trebuchet MS"/>
              <a:ea typeface="+mn-ea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664524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569242"/>
            <a:ext cx="13040439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2846200"/>
            <a:ext cx="13040439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9909729"/>
            <a:ext cx="5102781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FB91A60-BE21-4B11-9FED-B2F7A6FCD5FC}"/>
              </a:ext>
            </a:extLst>
          </p:cNvPr>
          <p:cNvSpPr/>
          <p:nvPr userDrawn="1"/>
        </p:nvSpPr>
        <p:spPr>
          <a:xfrm>
            <a:off x="97792" y="84200"/>
            <a:ext cx="14923768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/>
        </p:spPr>
        <p:txBody>
          <a:bodyPr lIns="131585" tIns="131585" rIns="131585" bIns="131585" rtlCol="0" anchor="ctr"/>
          <a:lstStyle/>
          <a:p>
            <a:pPr algn="ctr" defTabSz="1182381"/>
            <a:endParaRPr lang="ru-RU" sz="4606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049814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42" r:id="rId1"/>
    <p:sldLayoutId id="2147484743" r:id="rId2"/>
  </p:sldLayoutIdLst>
  <p:hf hdr="0" ftr="0" dt="0"/>
  <p:txStyles>
    <p:titleStyle>
      <a:lvl1pPr algn="l" defTabSz="1425550" rtl="0" eaLnBrk="1" latinLnBrk="0" hangingPunct="1">
        <a:lnSpc>
          <a:spcPct val="90000"/>
        </a:lnSpc>
        <a:spcBef>
          <a:spcPct val="0"/>
        </a:spcBef>
        <a:buNone/>
        <a:defRPr sz="6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6387" indent="-356387" algn="l" defTabSz="1425550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4365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742" kern="1200">
          <a:solidFill>
            <a:schemeClr val="tx1"/>
          </a:solidFill>
          <a:latin typeface="+mn-lt"/>
          <a:ea typeface="+mn-ea"/>
          <a:cs typeface="+mn-cs"/>
        </a:defRPr>
      </a:lvl2pPr>
      <a:lvl3pPr marL="178193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3pPr>
      <a:lvl4pPr marL="249471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320748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92026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63303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534581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605858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1pPr>
      <a:lvl2pPr marL="712775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42555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3pPr>
      <a:lvl4pPr marL="21383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285109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56387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27664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49894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5702198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569242"/>
            <a:ext cx="13040439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2846200"/>
            <a:ext cx="13040439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9909729"/>
            <a:ext cx="5102781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FB91A60-BE21-4B11-9FED-B2F7A6FCD5FC}"/>
              </a:ext>
            </a:extLst>
          </p:cNvPr>
          <p:cNvSpPr/>
          <p:nvPr userDrawn="1"/>
        </p:nvSpPr>
        <p:spPr>
          <a:xfrm>
            <a:off x="97792" y="84200"/>
            <a:ext cx="14923768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/>
        </p:spPr>
        <p:txBody>
          <a:bodyPr lIns="131585" tIns="131585" rIns="131585" bIns="131585" rtlCol="0" anchor="ctr"/>
          <a:lstStyle/>
          <a:p>
            <a:pPr algn="ctr" defTabSz="1182381"/>
            <a:endParaRPr lang="ru-RU" sz="4606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637124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71" r:id="rId1"/>
    <p:sldLayoutId id="2147484772" r:id="rId2"/>
  </p:sldLayoutIdLst>
  <p:hf hdr="0" ftr="0" dt="0"/>
  <p:txStyles>
    <p:titleStyle>
      <a:lvl1pPr algn="l" defTabSz="1425550" rtl="0" eaLnBrk="1" latinLnBrk="0" hangingPunct="1">
        <a:lnSpc>
          <a:spcPct val="90000"/>
        </a:lnSpc>
        <a:spcBef>
          <a:spcPct val="0"/>
        </a:spcBef>
        <a:buNone/>
        <a:defRPr sz="6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6387" indent="-356387" algn="l" defTabSz="1425550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4365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742" kern="1200">
          <a:solidFill>
            <a:schemeClr val="tx1"/>
          </a:solidFill>
          <a:latin typeface="+mn-lt"/>
          <a:ea typeface="+mn-ea"/>
          <a:cs typeface="+mn-cs"/>
        </a:defRPr>
      </a:lvl2pPr>
      <a:lvl3pPr marL="178193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3pPr>
      <a:lvl4pPr marL="249471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320748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92026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63303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534581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605858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1pPr>
      <a:lvl2pPr marL="712775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42555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3pPr>
      <a:lvl4pPr marL="21383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285109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56387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27664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49894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5702198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Прямоугольник 183">
            <a:extLst>
              <a:ext uri="{FF2B5EF4-FFF2-40B4-BE49-F238E27FC236}">
                <a16:creationId xmlns:a16="http://schemas.microsoft.com/office/drawing/2014/main" id="{DB578828-8CB6-45D3-8466-8F09FEE403D8}"/>
              </a:ext>
            </a:extLst>
          </p:cNvPr>
          <p:cNvSpPr/>
          <p:nvPr/>
        </p:nvSpPr>
        <p:spPr>
          <a:xfrm>
            <a:off x="4036128" y="158416"/>
            <a:ext cx="3148003" cy="695012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2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Основные разделы</a:t>
            </a:r>
            <a:endParaRPr kumimoji="0" lang="ru-RU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99" name="Прямоугольник 198">
            <a:extLst>
              <a:ext uri="{FF2B5EF4-FFF2-40B4-BE49-F238E27FC236}">
                <a16:creationId xmlns:a16="http://schemas.microsoft.com/office/drawing/2014/main" id="{3AFDFC31-0342-488F-8DEE-B56729A404B2}"/>
              </a:ext>
            </a:extLst>
          </p:cNvPr>
          <p:cNvSpPr/>
          <p:nvPr/>
        </p:nvSpPr>
        <p:spPr>
          <a:xfrm>
            <a:off x="14189430" y="199181"/>
            <a:ext cx="1088050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date</a:t>
            </a:r>
            <a:endParaRPr lang="ru-RU" sz="1200" dirty="0">
              <a:solidFill>
                <a:prstClr val="black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91D44460-791E-4051-8810-36175BEBD25F}"/>
              </a:ext>
            </a:extLst>
          </p:cNvPr>
          <p:cNvSpPr txBox="1"/>
          <p:nvPr/>
        </p:nvSpPr>
        <p:spPr>
          <a:xfrm>
            <a:off x="8429832" y="1246098"/>
            <a:ext cx="4311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91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Обращения граждан. </a:t>
            </a: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АИС ЦУ КГХ</a:t>
            </a:r>
          </a:p>
        </p:txBody>
      </p:sp>
      <p:pic>
        <p:nvPicPr>
          <p:cNvPr id="194" name="Рисунок 193">
            <a:extLst>
              <a:ext uri="{FF2B5EF4-FFF2-40B4-BE49-F238E27FC236}">
                <a16:creationId xmlns:a16="http://schemas.microsoft.com/office/drawing/2014/main" id="{A2B269D5-F8C3-4B31-80E7-2E3824226F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444" t="27427" r="50446" b="51599"/>
          <a:stretch/>
        </p:blipFill>
        <p:spPr>
          <a:xfrm>
            <a:off x="7889706" y="1142418"/>
            <a:ext cx="445997" cy="481071"/>
          </a:xfrm>
          <a:prstGeom prst="rect">
            <a:avLst/>
          </a:prstGeom>
        </p:spPr>
      </p:pic>
      <p:sp>
        <p:nvSpPr>
          <p:cNvPr id="195" name="Прямоугольник 194">
            <a:extLst>
              <a:ext uri="{FF2B5EF4-FFF2-40B4-BE49-F238E27FC236}">
                <a16:creationId xmlns:a16="http://schemas.microsoft.com/office/drawing/2014/main" id="{98117D41-FBC9-4F59-A5F3-336E41A13E51}"/>
              </a:ext>
            </a:extLst>
          </p:cNvPr>
          <p:cNvSpPr>
            <a:spLocks noChangeAspect="1"/>
          </p:cNvSpPr>
          <p:nvPr/>
        </p:nvSpPr>
        <p:spPr>
          <a:xfrm>
            <a:off x="7911006" y="1735693"/>
            <a:ext cx="6660000" cy="226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sp>
        <p:nvSpPr>
          <p:cNvPr id="196" name="object 94">
            <a:extLst>
              <a:ext uri="{FF2B5EF4-FFF2-40B4-BE49-F238E27FC236}">
                <a16:creationId xmlns:a16="http://schemas.microsoft.com/office/drawing/2014/main" id="{411C934A-8039-438E-BDD5-A6F4381C1497}"/>
              </a:ext>
            </a:extLst>
          </p:cNvPr>
          <p:cNvSpPr txBox="1"/>
          <p:nvPr/>
        </p:nvSpPr>
        <p:spPr>
          <a:xfrm>
            <a:off x="8205613" y="2014480"/>
            <a:ext cx="1543131" cy="554625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/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lang="ru-RU" sz="3000" spc="50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lang="en-US" sz="3000" spc="50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*all*</a:t>
            </a:r>
            <a:endParaRPr kumimoji="0" lang="ru-RU" sz="3000" b="0" i="0" u="none" strike="noStrike" kern="1200" cap="none" spc="5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87" name="Прямоугольник: скругленные углы 346">
            <a:extLst>
              <a:ext uri="{FF2B5EF4-FFF2-40B4-BE49-F238E27FC236}">
                <a16:creationId xmlns:a16="http://schemas.microsoft.com/office/drawing/2014/main" id="{790C25A4-F354-4B82-AD59-69B38E9A52A8}"/>
              </a:ext>
            </a:extLst>
          </p:cNvPr>
          <p:cNvSpPr/>
          <p:nvPr/>
        </p:nvSpPr>
        <p:spPr>
          <a:xfrm>
            <a:off x="13441057" y="3629993"/>
            <a:ext cx="1044000" cy="252000"/>
          </a:xfrm>
          <a:prstGeom prst="roundRect">
            <a:avLst/>
          </a:prstGeom>
          <a:noFill/>
          <a:ln w="12700" cap="flat" cmpd="sng" algn="ctr">
            <a:solidFill>
              <a:sysClr val="windowText" lastClr="000000">
                <a:lumMod val="50000"/>
                <a:lumOff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10182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sp>
        <p:nvSpPr>
          <p:cNvPr id="388" name="TextBox 387">
            <a:extLst>
              <a:ext uri="{FF2B5EF4-FFF2-40B4-BE49-F238E27FC236}">
                <a16:creationId xmlns:a16="http://schemas.microsoft.com/office/drawing/2014/main" id="{37ABCEEC-0C74-497C-9CFB-64F4AC6EC38C}"/>
              </a:ext>
            </a:extLst>
          </p:cNvPr>
          <p:cNvSpPr txBox="1"/>
          <p:nvPr/>
        </p:nvSpPr>
        <p:spPr>
          <a:xfrm>
            <a:off x="13300218" y="3621061"/>
            <a:ext cx="13161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69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solidFill>
                  <a:prstClr val="black">
                    <a:lumMod val="50000"/>
                    <a:lumOff val="50000"/>
                  </a:prstClr>
                </a:solidFill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Стр. 4-5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Golos UI Medium" panose="020B0604020202020204" pitchFamily="34" charset="-52"/>
              <a:ea typeface="Golos UI VF Medium" panose="020B0504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389" name="TextBox 42">
            <a:extLst>
              <a:ext uri="{FF2B5EF4-FFF2-40B4-BE49-F238E27FC236}">
                <a16:creationId xmlns:a16="http://schemas.microsoft.com/office/drawing/2014/main" id="{8A391315-3253-45A5-B5EF-83715E3A1815}"/>
              </a:ext>
            </a:extLst>
          </p:cNvPr>
          <p:cNvSpPr txBox="1"/>
          <p:nvPr/>
        </p:nvSpPr>
        <p:spPr>
          <a:xfrm>
            <a:off x="11610000" y="2908800"/>
            <a:ext cx="1936141" cy="36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olos UI" panose="020B0504020202020204" pitchFamily="34" charset="-52"/>
                <a:cs typeface="Golos UI" panose="020B0504020202020204" pitchFamily="34" charset="-52"/>
              </a:rPr>
              <a:t>*ao1*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90" name="TextBox 43">
            <a:extLst>
              <a:ext uri="{FF2B5EF4-FFF2-40B4-BE49-F238E27FC236}">
                <a16:creationId xmlns:a16="http://schemas.microsoft.com/office/drawing/2014/main" id="{EC86E122-0985-4D2B-BD5F-1EB71DCBCE10}"/>
              </a:ext>
            </a:extLst>
          </p:cNvPr>
          <p:cNvSpPr txBox="1"/>
          <p:nvPr/>
        </p:nvSpPr>
        <p:spPr>
          <a:xfrm>
            <a:off x="11610000" y="3268800"/>
            <a:ext cx="1662413" cy="36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*ao2*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91" name="TextBox 44">
            <a:extLst>
              <a:ext uri="{FF2B5EF4-FFF2-40B4-BE49-F238E27FC236}">
                <a16:creationId xmlns:a16="http://schemas.microsoft.com/office/drawing/2014/main" id="{1E7B8B1D-243F-4DD6-BB07-B468E8BA642C}"/>
              </a:ext>
            </a:extLst>
          </p:cNvPr>
          <p:cNvSpPr txBox="1"/>
          <p:nvPr/>
        </p:nvSpPr>
        <p:spPr>
          <a:xfrm>
            <a:off x="11608705" y="3628800"/>
            <a:ext cx="1935115" cy="36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*ao3*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92" name="object 94">
            <a:extLst>
              <a:ext uri="{FF2B5EF4-FFF2-40B4-BE49-F238E27FC236}">
                <a16:creationId xmlns:a16="http://schemas.microsoft.com/office/drawing/2014/main" id="{D5F3958C-AA81-4F86-A4B3-E35A3439A0E6}"/>
              </a:ext>
            </a:extLst>
          </p:cNvPr>
          <p:cNvSpPr txBox="1"/>
          <p:nvPr/>
        </p:nvSpPr>
        <p:spPr>
          <a:xfrm>
            <a:off x="8238306" y="2908800"/>
            <a:ext cx="2471546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2555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spc="-4" dirty="0">
                <a:solidFill>
                  <a:srgbClr val="000000"/>
                </a:solidFill>
                <a:latin typeface="Golos UI" panose="020B0504020202020204" pitchFamily="34" charset="-52"/>
                <a:ea typeface="Roboto" panose="02000000000000000000" pitchFamily="2" charset="0"/>
                <a:cs typeface="Golos UI" panose="020B0504020202020204" pitchFamily="34" charset="-52"/>
              </a:rPr>
              <a:t>*theme1*</a:t>
            </a: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Roboto" panose="02000000000000000000" pitchFamily="2" charset="0"/>
              <a:cs typeface="Golos UI" panose="020B0504020202020204" pitchFamily="34" charset="-52"/>
            </a:endParaRPr>
          </a:p>
        </p:txBody>
      </p:sp>
      <p:sp>
        <p:nvSpPr>
          <p:cNvPr id="393" name="object 94">
            <a:extLst>
              <a:ext uri="{FF2B5EF4-FFF2-40B4-BE49-F238E27FC236}">
                <a16:creationId xmlns:a16="http://schemas.microsoft.com/office/drawing/2014/main" id="{1C1BE62A-B52E-4B69-A826-79F235E2A081}"/>
              </a:ext>
            </a:extLst>
          </p:cNvPr>
          <p:cNvSpPr txBox="1"/>
          <p:nvPr/>
        </p:nvSpPr>
        <p:spPr>
          <a:xfrm>
            <a:off x="9795524" y="2866608"/>
            <a:ext cx="2477249" cy="1846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Golos UI VF" panose="020B0504020202020204" pitchFamily="34" charset="0"/>
              <a:cs typeface="Golos UI" panose="020B0504020202020204" pitchFamily="34" charset="-52"/>
            </a:endParaRPr>
          </a:p>
        </p:txBody>
      </p:sp>
      <p:sp>
        <p:nvSpPr>
          <p:cNvPr id="394" name="object 94">
            <a:extLst>
              <a:ext uri="{FF2B5EF4-FFF2-40B4-BE49-F238E27FC236}">
                <a16:creationId xmlns:a16="http://schemas.microsoft.com/office/drawing/2014/main" id="{DDA83AC5-832A-4B11-9407-D03A3456DFB8}"/>
              </a:ext>
            </a:extLst>
          </p:cNvPr>
          <p:cNvSpPr txBox="1"/>
          <p:nvPr/>
        </p:nvSpPr>
        <p:spPr>
          <a:xfrm>
            <a:off x="8236800" y="3268441"/>
            <a:ext cx="2428069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425550" fontAlgn="b">
              <a:defRPr/>
            </a:pPr>
            <a:r>
              <a:rPr kumimoji="0" lang="en-US" sz="12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" panose="020B0504020202020204" pitchFamily="34" charset="-52"/>
                <a:ea typeface="Roboto" panose="02000000000000000000" pitchFamily="2" charset="0"/>
                <a:cs typeface="Golos UI" panose="020B0504020202020204" pitchFamily="34" charset="-52"/>
              </a:rPr>
              <a:t>*theme2*</a:t>
            </a: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Roboto" panose="02000000000000000000" pitchFamily="2" charset="0"/>
              <a:cs typeface="Golos UI" panose="020B0504020202020204" pitchFamily="34" charset="-52"/>
            </a:endParaRPr>
          </a:p>
        </p:txBody>
      </p:sp>
      <p:sp>
        <p:nvSpPr>
          <p:cNvPr id="395" name="object 94">
            <a:extLst>
              <a:ext uri="{FF2B5EF4-FFF2-40B4-BE49-F238E27FC236}">
                <a16:creationId xmlns:a16="http://schemas.microsoft.com/office/drawing/2014/main" id="{9D8F7E16-E0BF-432B-B8EA-BAE4112FC390}"/>
              </a:ext>
            </a:extLst>
          </p:cNvPr>
          <p:cNvSpPr txBox="1"/>
          <p:nvPr/>
        </p:nvSpPr>
        <p:spPr>
          <a:xfrm>
            <a:off x="10533600" y="2908800"/>
            <a:ext cx="571187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rPr>
              <a:t>*top1*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EF6B6B"/>
              </a:solidFill>
              <a:effectLst/>
              <a:uLnTx/>
              <a:uFillTx/>
              <a:latin typeface="Golos UI Medium" panose="020B0604020202020204" pitchFamily="34" charset="-52"/>
              <a:ea typeface="Roboto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396" name="object 94">
            <a:extLst>
              <a:ext uri="{FF2B5EF4-FFF2-40B4-BE49-F238E27FC236}">
                <a16:creationId xmlns:a16="http://schemas.microsoft.com/office/drawing/2014/main" id="{1C6F6E67-DADC-4D28-8948-53C8CAD604BA}"/>
              </a:ext>
            </a:extLst>
          </p:cNvPr>
          <p:cNvSpPr txBox="1"/>
          <p:nvPr/>
        </p:nvSpPr>
        <p:spPr>
          <a:xfrm>
            <a:off x="10533600" y="3268800"/>
            <a:ext cx="572400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*top2*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Golos UI VF" panose="020B0504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397" name="object 94">
            <a:extLst>
              <a:ext uri="{FF2B5EF4-FFF2-40B4-BE49-F238E27FC236}">
                <a16:creationId xmlns:a16="http://schemas.microsoft.com/office/drawing/2014/main" id="{957547F3-4018-4C4A-BFA5-99C58682DE93}"/>
              </a:ext>
            </a:extLst>
          </p:cNvPr>
          <p:cNvSpPr txBox="1"/>
          <p:nvPr/>
        </p:nvSpPr>
        <p:spPr>
          <a:xfrm>
            <a:off x="10533600" y="3628800"/>
            <a:ext cx="571187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*top3*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cxnSp>
        <p:nvCxnSpPr>
          <p:cNvPr id="398" name="Прямая соединительная линия 397">
            <a:extLst>
              <a:ext uri="{FF2B5EF4-FFF2-40B4-BE49-F238E27FC236}">
                <a16:creationId xmlns:a16="http://schemas.microsoft.com/office/drawing/2014/main" id="{0CC6928E-9429-4240-A2E5-CDBF786942FD}"/>
              </a:ext>
            </a:extLst>
          </p:cNvPr>
          <p:cNvCxnSpPr>
            <a:cxnSpLocks/>
          </p:cNvCxnSpPr>
          <p:nvPr/>
        </p:nvCxnSpPr>
        <p:spPr>
          <a:xfrm>
            <a:off x="8214729" y="3269670"/>
            <a:ext cx="4968105" cy="299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Прямая соединительная линия 398">
            <a:extLst>
              <a:ext uri="{FF2B5EF4-FFF2-40B4-BE49-F238E27FC236}">
                <a16:creationId xmlns:a16="http://schemas.microsoft.com/office/drawing/2014/main" id="{89348446-1A71-4C04-930D-082CFC596519}"/>
              </a:ext>
            </a:extLst>
          </p:cNvPr>
          <p:cNvCxnSpPr>
            <a:cxnSpLocks/>
          </p:cNvCxnSpPr>
          <p:nvPr/>
        </p:nvCxnSpPr>
        <p:spPr>
          <a:xfrm>
            <a:off x="8216103" y="3624247"/>
            <a:ext cx="4981971" cy="12195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0" name="object 94">
            <a:extLst>
              <a:ext uri="{FF2B5EF4-FFF2-40B4-BE49-F238E27FC236}">
                <a16:creationId xmlns:a16="http://schemas.microsoft.com/office/drawing/2014/main" id="{8F90CAAD-2D01-439B-8A9A-FEEC5161FA92}"/>
              </a:ext>
            </a:extLst>
          </p:cNvPr>
          <p:cNvSpPr txBox="1"/>
          <p:nvPr/>
        </p:nvSpPr>
        <p:spPr>
          <a:xfrm>
            <a:off x="8235542" y="3628800"/>
            <a:ext cx="2451006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2555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" panose="020B0504020202020204" pitchFamily="34" charset="-52"/>
                <a:ea typeface="Roboto" panose="02000000000000000000" pitchFamily="2" charset="0"/>
                <a:cs typeface="Golos UI" panose="020B0504020202020204" pitchFamily="34" charset="-52"/>
              </a:rPr>
              <a:t>*theme3*</a:t>
            </a: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Roboto" panose="02000000000000000000" pitchFamily="2" charset="0"/>
              <a:cs typeface="Golos UI" panose="020B0504020202020204" pitchFamily="34" charset="-52"/>
            </a:endParaRPr>
          </a:p>
        </p:txBody>
      </p:sp>
      <p:sp>
        <p:nvSpPr>
          <p:cNvPr id="401" name="object 94">
            <a:extLst>
              <a:ext uri="{FF2B5EF4-FFF2-40B4-BE49-F238E27FC236}">
                <a16:creationId xmlns:a16="http://schemas.microsoft.com/office/drawing/2014/main" id="{69495E44-3FF6-42DB-8F51-E006AC82C957}"/>
              </a:ext>
            </a:extLst>
          </p:cNvPr>
          <p:cNvSpPr txBox="1"/>
          <p:nvPr/>
        </p:nvSpPr>
        <p:spPr>
          <a:xfrm>
            <a:off x="10812030" y="1799680"/>
            <a:ext cx="1542261" cy="333026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ru-RU" sz="12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Закрыто</a:t>
            </a:r>
            <a:endParaRPr kumimoji="0" lang="ru-RU" sz="14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402" name="object 94">
            <a:extLst>
              <a:ext uri="{FF2B5EF4-FFF2-40B4-BE49-F238E27FC236}">
                <a16:creationId xmlns:a16="http://schemas.microsoft.com/office/drawing/2014/main" id="{40B0CE93-83EE-425F-ACB4-FF64F391223E}"/>
              </a:ext>
            </a:extLst>
          </p:cNvPr>
          <p:cNvSpPr txBox="1"/>
          <p:nvPr/>
        </p:nvSpPr>
        <p:spPr>
          <a:xfrm>
            <a:off x="11949575" y="1800000"/>
            <a:ext cx="1542261" cy="357648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ru-RU" sz="14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В </a:t>
            </a:r>
            <a:r>
              <a:rPr kumimoji="0" lang="ru-RU" sz="12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работе</a:t>
            </a:r>
            <a:endParaRPr kumimoji="0" lang="ru-RU" sz="14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403" name="object 94">
            <a:extLst>
              <a:ext uri="{FF2B5EF4-FFF2-40B4-BE49-F238E27FC236}">
                <a16:creationId xmlns:a16="http://schemas.microsoft.com/office/drawing/2014/main" id="{FF55CEC6-713A-4B50-AE10-065023642CA6}"/>
              </a:ext>
            </a:extLst>
          </p:cNvPr>
          <p:cNvSpPr txBox="1"/>
          <p:nvPr/>
        </p:nvSpPr>
        <p:spPr>
          <a:xfrm>
            <a:off x="10796450" y="2140563"/>
            <a:ext cx="872672" cy="406892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en-US" sz="18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*clos*</a:t>
            </a:r>
            <a:endParaRPr kumimoji="0" lang="ru-RU" sz="18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404" name="object 94">
            <a:extLst>
              <a:ext uri="{FF2B5EF4-FFF2-40B4-BE49-F238E27FC236}">
                <a16:creationId xmlns:a16="http://schemas.microsoft.com/office/drawing/2014/main" id="{BF6A2170-E0B5-4F31-9552-6525D6E7E4B9}"/>
              </a:ext>
            </a:extLst>
          </p:cNvPr>
          <p:cNvSpPr txBox="1"/>
          <p:nvPr/>
        </p:nvSpPr>
        <p:spPr>
          <a:xfrm>
            <a:off x="11982476" y="2134520"/>
            <a:ext cx="981835" cy="314559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endParaRPr kumimoji="0" lang="ru-RU" sz="1050" b="0" i="0" u="none" strike="noStrike" kern="1200" cap="none" spc="5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graphicFrame>
        <p:nvGraphicFramePr>
          <p:cNvPr id="405" name="Таблица 3">
            <a:extLst>
              <a:ext uri="{FF2B5EF4-FFF2-40B4-BE49-F238E27FC236}">
                <a16:creationId xmlns:a16="http://schemas.microsoft.com/office/drawing/2014/main" id="{F034BBE2-8303-4ADC-9677-324461C824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4454362"/>
              </p:ext>
            </p:extLst>
          </p:nvPr>
        </p:nvGraphicFramePr>
        <p:xfrm>
          <a:off x="10383597" y="1755537"/>
          <a:ext cx="270875" cy="10762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875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</a:tblGrid>
              <a:tr h="1076224"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406" name="TextBox 405">
            <a:extLst>
              <a:ext uri="{FF2B5EF4-FFF2-40B4-BE49-F238E27FC236}">
                <a16:creationId xmlns:a16="http://schemas.microsoft.com/office/drawing/2014/main" id="{7524D750-A4C2-42A9-AB42-3C843788C293}"/>
              </a:ext>
            </a:extLst>
          </p:cNvPr>
          <p:cNvSpPr txBox="1"/>
          <p:nvPr/>
        </p:nvSpPr>
        <p:spPr>
          <a:xfrm>
            <a:off x="8361461" y="1849540"/>
            <a:ext cx="13896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45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Golos UI Medium" panose="020B0604020202020204" charset="-52"/>
                <a:cs typeface="Golos UI Medium" panose="020B0604020202020204" charset="-52"/>
              </a:rPr>
              <a:t>Всего</a:t>
            </a:r>
          </a:p>
        </p:txBody>
      </p:sp>
      <p:sp>
        <p:nvSpPr>
          <p:cNvPr id="407" name="TextBox 406">
            <a:extLst>
              <a:ext uri="{FF2B5EF4-FFF2-40B4-BE49-F238E27FC236}">
                <a16:creationId xmlns:a16="http://schemas.microsoft.com/office/drawing/2014/main" id="{2F4C708B-2BFC-4A66-94FD-A825261C81F0}"/>
              </a:ext>
            </a:extLst>
          </p:cNvPr>
          <p:cNvSpPr txBox="1"/>
          <p:nvPr/>
        </p:nvSpPr>
        <p:spPr>
          <a:xfrm>
            <a:off x="9538957" y="2133137"/>
            <a:ext cx="13383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Golos UI Medium" panose="020B0604020202020204" charset="-52"/>
                <a:cs typeface="Golos UI Medium" panose="020B0604020202020204" charset="-52"/>
              </a:rPr>
              <a:t>*</a:t>
            </a:r>
            <a:r>
              <a:rPr lang="en-US" sz="2400" dirty="0" err="1">
                <a:latin typeface="Golos UI Medium" panose="020B0604020202020204" charset="-52"/>
                <a:cs typeface="Golos UI Medium" panose="020B0604020202020204" charset="-52"/>
              </a:rPr>
              <a:t>allper</a:t>
            </a:r>
            <a:r>
              <a:rPr lang="en-US" sz="2400" dirty="0">
                <a:latin typeface="Golos UI Medium" panose="020B0604020202020204" charset="-52"/>
                <a:cs typeface="Golos UI Medium" panose="020B0604020202020204" charset="-52"/>
              </a:rPr>
              <a:t>*</a:t>
            </a:r>
            <a:endParaRPr lang="ru-RU" sz="2400" dirty="0">
              <a:latin typeface="Golos UI Medium" panose="020B0604020202020204" charset="-52"/>
              <a:cs typeface="Golos UI Medium" panose="020B0604020202020204" charset="-52"/>
            </a:endParaRPr>
          </a:p>
        </p:txBody>
      </p:sp>
      <p:sp>
        <p:nvSpPr>
          <p:cNvPr id="197" name="object 94">
            <a:extLst>
              <a:ext uri="{FF2B5EF4-FFF2-40B4-BE49-F238E27FC236}">
                <a16:creationId xmlns:a16="http://schemas.microsoft.com/office/drawing/2014/main" id="{569E5ED8-046B-4C58-862E-FFDA3FBAF4C1}"/>
              </a:ext>
            </a:extLst>
          </p:cNvPr>
          <p:cNvSpPr txBox="1"/>
          <p:nvPr/>
        </p:nvSpPr>
        <p:spPr>
          <a:xfrm>
            <a:off x="11970322" y="2142000"/>
            <a:ext cx="872672" cy="406892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en-US" sz="18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*work*</a:t>
            </a:r>
            <a:endParaRPr kumimoji="0" lang="ru-RU" sz="18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556514569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Рисунок 62">
            <a:extLst>
              <a:ext uri="{FF2B5EF4-FFF2-40B4-BE49-F238E27FC236}">
                <a16:creationId xmlns:a16="http://schemas.microsoft.com/office/drawing/2014/main" id="{2FBA9D12-EFD6-47F9-9D40-E2FBA2EA7CE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65" r="8421" b="9727"/>
          <a:stretch/>
        </p:blipFill>
        <p:spPr>
          <a:xfrm>
            <a:off x="6343176" y="1866376"/>
            <a:ext cx="8029270" cy="8518047"/>
          </a:xfrm>
          <a:prstGeom prst="rect">
            <a:avLst/>
          </a:prstGeom>
        </p:spPr>
      </p:pic>
      <p:graphicFrame>
        <p:nvGraphicFramePr>
          <p:cNvPr id="64" name="Таблица 63">
            <a:extLst>
              <a:ext uri="{FF2B5EF4-FFF2-40B4-BE49-F238E27FC236}">
                <a16:creationId xmlns:a16="http://schemas.microsoft.com/office/drawing/2014/main" id="{550063A1-7954-494D-872C-779D73DFA1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7239945"/>
              </p:ext>
            </p:extLst>
          </p:nvPr>
        </p:nvGraphicFramePr>
        <p:xfrm>
          <a:off x="540897" y="8626358"/>
          <a:ext cx="6816103" cy="1696978"/>
        </p:xfrm>
        <a:graphic>
          <a:graphicData uri="http://schemas.openxmlformats.org/drawingml/2006/table">
            <a:tbl>
              <a:tbl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{8EC20E35-A176-4012-BC5E-935CFFF8708E}</a:tableStyleId>
              </a:tblPr>
              <a:tblGrid>
                <a:gridCol w="3636107">
                  <a:extLst>
                    <a:ext uri="{9D8B030D-6E8A-4147-A177-3AD203B41FA5}">
                      <a16:colId xmlns:a16="http://schemas.microsoft.com/office/drawing/2014/main" val="3028178348"/>
                    </a:ext>
                  </a:extLst>
                </a:gridCol>
                <a:gridCol w="185757">
                  <a:extLst>
                    <a:ext uri="{9D8B030D-6E8A-4147-A177-3AD203B41FA5}">
                      <a16:colId xmlns:a16="http://schemas.microsoft.com/office/drawing/2014/main" val="2456181018"/>
                    </a:ext>
                  </a:extLst>
                </a:gridCol>
                <a:gridCol w="967332">
                  <a:extLst>
                    <a:ext uri="{9D8B030D-6E8A-4147-A177-3AD203B41FA5}">
                      <a16:colId xmlns:a16="http://schemas.microsoft.com/office/drawing/2014/main" val="3334792602"/>
                    </a:ext>
                  </a:extLst>
                </a:gridCol>
                <a:gridCol w="2026907">
                  <a:extLst>
                    <a:ext uri="{9D8B030D-6E8A-4147-A177-3AD203B41FA5}">
                      <a16:colId xmlns:a16="http://schemas.microsoft.com/office/drawing/2014/main" val="303978967"/>
                    </a:ext>
                  </a:extLst>
                </a:gridCol>
              </a:tblGrid>
              <a:tr h="615682">
                <a:tc>
                  <a:txBody>
                    <a:bodyPr/>
                    <a:lstStyle/>
                    <a:p>
                      <a:pPr marL="0" marR="0" lvl="0" indent="0" algn="l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-4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" panose="020B0504020202020204" pitchFamily="34" charset="-52"/>
                          <a:ea typeface="Roboto" panose="02000000000000000000" pitchFamily="2" charset="0"/>
                          <a:cs typeface="Golos UI" panose="020B0504020202020204" pitchFamily="34" charset="-52"/>
                        </a:rPr>
                        <a:t>*theme1*</a:t>
                      </a:r>
                      <a:endParaRPr kumimoji="0" lang="ru-RU" sz="1400" b="0" i="0" u="none" strike="noStrike" kern="1200" cap="none" spc="-4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" panose="020B0504020202020204" pitchFamily="34" charset="-52"/>
                        <a:ea typeface="Roboto" panose="02000000000000000000" pitchFamily="2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" panose="020B0504020202020204" pitchFamily="34" charset="-52"/>
                        <a:ea typeface="Golos UI VF" panose="020B0504020202020204" pitchFamily="34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>
                      <a:noFill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Roboto" panose="02000000000000000000" pitchFamily="2" charset="0"/>
                          <a:cs typeface="Golos UI Medium" panose="020B0604020202020204" pitchFamily="34" charset="-52"/>
                        </a:rPr>
                        <a:t>     </a:t>
                      </a: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Roboto" panose="02000000000000000000" pitchFamily="2" charset="0"/>
                          <a:cs typeface="Golos UI Medium" panose="020B0604020202020204" pitchFamily="34" charset="-52"/>
                        </a:rPr>
                        <a:t>*top1*</a:t>
                      </a:r>
                      <a:endParaRPr kumimoji="0" lang="ru-RU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EF6B6B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Roboto" panose="02000000000000000000" pitchFamily="2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 Medium" panose="020B0604020202020204" pitchFamily="34" charset="-52"/>
                        <a:ea typeface="Roboto" panose="02000000000000000000" pitchFamily="2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0188269"/>
                  </a:ext>
                </a:extLst>
              </a:tr>
              <a:tr h="531810">
                <a:tc>
                  <a:txBody>
                    <a:bodyPr/>
                    <a:lstStyle/>
                    <a:p>
                      <a:pPr marL="0" marR="0" lvl="0" indent="0" algn="l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-4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" panose="020B0504020202020204" pitchFamily="34" charset="-52"/>
                          <a:ea typeface="Roboto" panose="02000000000000000000" pitchFamily="2" charset="0"/>
                          <a:cs typeface="Golos UI" panose="020B0504020202020204" pitchFamily="34" charset="-52"/>
                        </a:rPr>
                        <a:t>*theme2*</a:t>
                      </a:r>
                      <a:endParaRPr kumimoji="0" lang="ru-RU" sz="1400" b="0" i="0" u="none" strike="noStrike" kern="1200" cap="none" spc="-4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" panose="020B0504020202020204" pitchFamily="34" charset="-52"/>
                        <a:ea typeface="Roboto" panose="02000000000000000000" pitchFamily="2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" panose="020B0504020202020204" pitchFamily="34" charset="-52"/>
                        <a:ea typeface="Golos UI VF" panose="020B0504020202020204" pitchFamily="34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     </a:t>
                      </a: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*top2*</a:t>
                      </a:r>
                      <a:endParaRPr kumimoji="0" lang="ru-RU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 Medium" panose="020B0604020202020204" pitchFamily="34" charset="-52"/>
                        <a:ea typeface="Roboto" panose="02000000000000000000" pitchFamily="2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4174124"/>
                  </a:ext>
                </a:extLst>
              </a:tr>
              <a:tr h="549486">
                <a:tc>
                  <a:txBody>
                    <a:bodyPr/>
                    <a:lstStyle/>
                    <a:p>
                      <a:pPr marL="0" marR="0" lvl="0" indent="0" algn="l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-4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" panose="020B0504020202020204" pitchFamily="34" charset="-52"/>
                          <a:ea typeface="Roboto" panose="02000000000000000000" pitchFamily="2" charset="0"/>
                          <a:cs typeface="Golos UI" panose="020B0504020202020204" pitchFamily="34" charset="-52"/>
                        </a:rPr>
                        <a:t>*theme3*</a:t>
                      </a:r>
                      <a:endParaRPr kumimoji="0" lang="ru-RU" sz="1400" b="0" i="0" u="none" strike="noStrike" kern="1200" cap="none" spc="-4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" panose="020B0504020202020204" pitchFamily="34" charset="-52"/>
                        <a:ea typeface="Roboto" panose="02000000000000000000" pitchFamily="2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20268" marR="40089" marT="10608" marB="0" anchor="ctr">
                    <a:lnL>
                      <a:noFill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>
                          <a:solidFill>
                            <a:srgbClr val="000000"/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     </a:t>
                      </a:r>
                      <a:r>
                        <a:rPr lang="en-US" sz="1400" dirty="0">
                          <a:solidFill>
                            <a:srgbClr val="000000"/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*top3*</a:t>
                      </a:r>
                      <a:endParaRPr kumimoji="0" lang="ru-RU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70AD47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ru-RU" sz="15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950894"/>
                  </a:ext>
                </a:extLst>
              </a:tr>
            </a:tbl>
          </a:graphicData>
        </a:graphic>
      </p:graphicFrame>
      <p:grpSp>
        <p:nvGrpSpPr>
          <p:cNvPr id="65" name="Группа 64">
            <a:extLst>
              <a:ext uri="{FF2B5EF4-FFF2-40B4-BE49-F238E27FC236}">
                <a16:creationId xmlns:a16="http://schemas.microsoft.com/office/drawing/2014/main" id="{B11EC980-0A29-4395-A577-AA4F592F9E86}"/>
              </a:ext>
            </a:extLst>
          </p:cNvPr>
          <p:cNvGrpSpPr/>
          <p:nvPr/>
        </p:nvGrpSpPr>
        <p:grpSpPr>
          <a:xfrm>
            <a:off x="783494" y="1758864"/>
            <a:ext cx="5150432" cy="1375957"/>
            <a:chOff x="608214" y="1482949"/>
            <a:chExt cx="4421054" cy="1235601"/>
          </a:xfrm>
        </p:grpSpPr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FA0D00A-BF4B-4DDE-A8CA-5BD34A81D34F}"/>
                </a:ext>
              </a:extLst>
            </p:cNvPr>
            <p:cNvSpPr txBox="1"/>
            <p:nvPr/>
          </p:nvSpPr>
          <p:spPr>
            <a:xfrm>
              <a:off x="3029978" y="1672330"/>
              <a:ext cx="1120976" cy="1046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509051" rtl="0" eaLnBrk="1" fontAlgn="auto" latinLnBrk="0" hangingPunct="1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*</a:t>
              </a:r>
              <a:r>
                <a:rPr lang="en-US" sz="3200" dirty="0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*</a:t>
              </a:r>
              <a:r>
                <a:rPr lang="en-US" sz="3200" dirty="0" err="1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suci</a:t>
              </a:r>
              <a:r>
                <a:rPr lang="en-US" sz="3200" dirty="0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*</a:t>
              </a: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 </a:t>
              </a:r>
              <a:endPara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D485E41-8E94-4120-BDF2-ABE6F6233416}"/>
                </a:ext>
              </a:extLst>
            </p:cNvPr>
            <p:cNvSpPr txBox="1"/>
            <p:nvPr/>
          </p:nvSpPr>
          <p:spPr>
            <a:xfrm>
              <a:off x="608214" y="1669674"/>
              <a:ext cx="1726037" cy="525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0905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*all*</a:t>
              </a:r>
              <a:endPara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B85B170-E83D-4CE8-8236-2F17705C690E}"/>
                </a:ext>
              </a:extLst>
            </p:cNvPr>
            <p:cNvSpPr txBox="1"/>
            <p:nvPr/>
          </p:nvSpPr>
          <p:spPr>
            <a:xfrm>
              <a:off x="1979979" y="1809834"/>
              <a:ext cx="1097839" cy="3598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0905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2000" dirty="0">
                  <a:solidFill>
                    <a:srgbClr val="000000"/>
                  </a:solidFill>
                  <a:latin typeface="Golos UI Medium" panose="020B0604020202020204" pitchFamily="34" charset="-52"/>
                  <a:cs typeface="Golos UI Medium" panose="020B0604020202020204" pitchFamily="34" charset="-52"/>
                </a:rPr>
                <a:t> </a:t>
              </a:r>
              <a:r>
                <a:rPr lang="en-US" sz="2000" dirty="0">
                  <a:solidFill>
                    <a:schemeClr val="bg2">
                      <a:lumMod val="75000"/>
                    </a:schemeClr>
                  </a:solidFill>
                  <a:latin typeface="Golos UI Medium" panose="020B0604020202020204" charset="-52"/>
                  <a:cs typeface="Golos UI Medium" panose="020B0604020202020204" charset="-52"/>
                </a:rPr>
                <a:t>*</a:t>
              </a:r>
              <a:r>
                <a:rPr lang="en-US" sz="2000" dirty="0" err="1">
                  <a:solidFill>
                    <a:srgbClr val="000000"/>
                  </a:solidFill>
                  <a:latin typeface="Golos UI Medium" panose="020B0604020202020204" charset="-52"/>
                  <a:cs typeface="Golos UI Medium" panose="020B0604020202020204" charset="-52"/>
                </a:rPr>
                <a:t>allper</a:t>
              </a:r>
              <a:r>
                <a:rPr lang="en-US" sz="2000" dirty="0">
                  <a:solidFill>
                    <a:srgbClr val="000000"/>
                  </a:solidFill>
                  <a:latin typeface="Golos UI Medium" panose="020B0604020202020204" charset="-52"/>
                  <a:cs typeface="Golos UI Medium" panose="020B0604020202020204" charset="-52"/>
                </a:rPr>
                <a:t>*</a:t>
              </a:r>
              <a:endPara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endParaRPr>
            </a:p>
          </p:txBody>
        </p:sp>
        <p:cxnSp>
          <p:nvCxnSpPr>
            <p:cNvPr id="68" name="Прямая соединительная линия 67">
              <a:extLst>
                <a:ext uri="{FF2B5EF4-FFF2-40B4-BE49-F238E27FC236}">
                  <a16:creationId xmlns:a16="http://schemas.microsoft.com/office/drawing/2014/main" id="{5348C264-1F78-449D-AF27-4685339334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65887" y="1724171"/>
              <a:ext cx="0" cy="486559"/>
            </a:xfrm>
            <a:prstGeom prst="line">
              <a:avLst/>
            </a:prstGeom>
            <a:ln w="127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A86738E-C214-4D8D-B92B-E9ECEDE09208}"/>
                </a:ext>
              </a:extLst>
            </p:cNvPr>
            <p:cNvSpPr txBox="1"/>
            <p:nvPr/>
          </p:nvSpPr>
          <p:spPr>
            <a:xfrm>
              <a:off x="4095495" y="1482949"/>
              <a:ext cx="933773" cy="891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50905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69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117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Удельное количество  в пересчёте на 1 000 жителей</a:t>
              </a:r>
            </a:p>
          </p:txBody>
        </p:sp>
      </p:grpSp>
      <p:graphicFrame>
        <p:nvGraphicFramePr>
          <p:cNvPr id="72" name="Таблица 16">
            <a:extLst>
              <a:ext uri="{FF2B5EF4-FFF2-40B4-BE49-F238E27FC236}">
                <a16:creationId xmlns:a16="http://schemas.microsoft.com/office/drawing/2014/main" id="{355A427B-E1E2-45C1-9A0F-0D3B380F2FE9}"/>
              </a:ext>
            </a:extLst>
          </p:cNvPr>
          <p:cNvGraphicFramePr>
            <a:graphicFrameLocks noGrp="1"/>
          </p:cNvGraphicFramePr>
          <p:nvPr/>
        </p:nvGraphicFramePr>
        <p:xfrm>
          <a:off x="783494" y="1336476"/>
          <a:ext cx="5263839" cy="4139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3839">
                  <a:extLst>
                    <a:ext uri="{9D8B030D-6E8A-4147-A177-3AD203B41FA5}">
                      <a16:colId xmlns:a16="http://schemas.microsoft.com/office/drawing/2014/main" val="1896407207"/>
                    </a:ext>
                  </a:extLst>
                </a:gridCol>
              </a:tblGrid>
              <a:tr h="413996">
                <a:tc>
                  <a:txBody>
                    <a:bodyPr/>
                    <a:lstStyle/>
                    <a:p>
                      <a:pPr algn="l" defTabSz="457209">
                        <a:defRPr/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Общее количество обращений</a:t>
                      </a: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81214"/>
                  </a:ext>
                </a:extLst>
              </a:tr>
            </a:tbl>
          </a:graphicData>
        </a:graphic>
      </p:graphicFrame>
      <p:graphicFrame>
        <p:nvGraphicFramePr>
          <p:cNvPr id="73" name="Таблица 16">
            <a:extLst>
              <a:ext uri="{FF2B5EF4-FFF2-40B4-BE49-F238E27FC236}">
                <a16:creationId xmlns:a16="http://schemas.microsoft.com/office/drawing/2014/main" id="{2BBAE0C6-132C-42A9-AA1C-EA75F2EE7C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1917230"/>
              </p:ext>
            </p:extLst>
          </p:nvPr>
        </p:nvGraphicFramePr>
        <p:xfrm>
          <a:off x="550227" y="8125022"/>
          <a:ext cx="5263839" cy="4139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3839">
                  <a:extLst>
                    <a:ext uri="{9D8B030D-6E8A-4147-A177-3AD203B41FA5}">
                      <a16:colId xmlns:a16="http://schemas.microsoft.com/office/drawing/2014/main" val="1896407207"/>
                    </a:ext>
                  </a:extLst>
                </a:gridCol>
              </a:tblGrid>
              <a:tr h="413996">
                <a:tc>
                  <a:txBody>
                    <a:bodyPr/>
                    <a:lstStyle/>
                    <a:p>
                      <a:pPr algn="l" defTabSz="457209">
                        <a:defRPr/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Основные темы</a:t>
                      </a:r>
                      <a:r>
                        <a:rPr lang="en-US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 </a:t>
                      </a:r>
                      <a:r>
                        <a:rPr lang="en-US" sz="13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(</a:t>
                      </a:r>
                      <a:r>
                        <a:rPr lang="ru-RU" sz="13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наибольшее количество обращений</a:t>
                      </a:r>
                      <a:r>
                        <a:rPr lang="en-US" sz="13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)</a:t>
                      </a:r>
                      <a:endParaRPr lang="ru-RU" sz="17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81214"/>
                  </a:ext>
                </a:extLst>
              </a:tr>
            </a:tbl>
          </a:graphicData>
        </a:graphic>
      </p:graphicFrame>
      <p:sp>
        <p:nvSpPr>
          <p:cNvPr id="77" name="Овал 76">
            <a:extLst>
              <a:ext uri="{FF2B5EF4-FFF2-40B4-BE49-F238E27FC236}">
                <a16:creationId xmlns:a16="http://schemas.microsoft.com/office/drawing/2014/main" id="{FAAD00A1-86E1-45B9-B519-BDDB4B3AF45F}"/>
              </a:ext>
            </a:extLst>
          </p:cNvPr>
          <p:cNvSpPr/>
          <p:nvPr/>
        </p:nvSpPr>
        <p:spPr>
          <a:xfrm>
            <a:off x="8843236" y="6579228"/>
            <a:ext cx="1002232" cy="1002232"/>
          </a:xfrm>
          <a:prstGeom prst="ellipse">
            <a:avLst/>
          </a:prstGeom>
          <a:solidFill>
            <a:srgbClr val="8FAADC">
              <a:alpha val="35686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78" name="Таблица 77">
            <a:extLst>
              <a:ext uri="{FF2B5EF4-FFF2-40B4-BE49-F238E27FC236}">
                <a16:creationId xmlns:a16="http://schemas.microsoft.com/office/drawing/2014/main" id="{1F79DFEC-3406-4CE3-A25A-9A7E343656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744835"/>
              </p:ext>
            </p:extLst>
          </p:nvPr>
        </p:nvGraphicFramePr>
        <p:xfrm>
          <a:off x="8888103" y="6722859"/>
          <a:ext cx="944302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44302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zci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zpe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79" name="Прямоугольник 78">
            <a:extLst>
              <a:ext uri="{FF2B5EF4-FFF2-40B4-BE49-F238E27FC236}">
                <a16:creationId xmlns:a16="http://schemas.microsoft.com/office/drawing/2014/main" id="{45960723-608F-4945-8A36-3906711FBAD8}"/>
              </a:ext>
            </a:extLst>
          </p:cNvPr>
          <p:cNvSpPr/>
          <p:nvPr/>
        </p:nvSpPr>
        <p:spPr>
          <a:xfrm>
            <a:off x="9028890" y="6232278"/>
            <a:ext cx="62682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ЗАО</a:t>
            </a:r>
          </a:p>
        </p:txBody>
      </p:sp>
      <p:sp>
        <p:nvSpPr>
          <p:cNvPr id="80" name="Овал 79">
            <a:extLst>
              <a:ext uri="{FF2B5EF4-FFF2-40B4-BE49-F238E27FC236}">
                <a16:creationId xmlns:a16="http://schemas.microsoft.com/office/drawing/2014/main" id="{EA94FC28-6CCC-4D36-BDD6-9C91317A0434}"/>
              </a:ext>
            </a:extLst>
          </p:cNvPr>
          <p:cNvSpPr/>
          <p:nvPr/>
        </p:nvSpPr>
        <p:spPr>
          <a:xfrm>
            <a:off x="8905420" y="4910290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81" name="Таблица 80">
            <a:extLst>
              <a:ext uri="{FF2B5EF4-FFF2-40B4-BE49-F238E27FC236}">
                <a16:creationId xmlns:a16="http://schemas.microsoft.com/office/drawing/2014/main" id="{242AFE6B-2B75-4697-A16B-7314B3E8E5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0860893"/>
              </p:ext>
            </p:extLst>
          </p:nvPr>
        </p:nvGraphicFramePr>
        <p:xfrm>
          <a:off x="9002582" y="5033660"/>
          <a:ext cx="829823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29823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szci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szpe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82" name="Прямоугольник 81">
            <a:extLst>
              <a:ext uri="{FF2B5EF4-FFF2-40B4-BE49-F238E27FC236}">
                <a16:creationId xmlns:a16="http://schemas.microsoft.com/office/drawing/2014/main" id="{DF7B1026-C786-4D55-AE9E-64C214AB8719}"/>
              </a:ext>
            </a:extLst>
          </p:cNvPr>
          <p:cNvSpPr/>
          <p:nvPr/>
        </p:nvSpPr>
        <p:spPr>
          <a:xfrm>
            <a:off x="8994144" y="4539344"/>
            <a:ext cx="774583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СЗАО</a:t>
            </a:r>
          </a:p>
        </p:txBody>
      </p:sp>
      <p:sp>
        <p:nvSpPr>
          <p:cNvPr id="83" name="Овал 82">
            <a:extLst>
              <a:ext uri="{FF2B5EF4-FFF2-40B4-BE49-F238E27FC236}">
                <a16:creationId xmlns:a16="http://schemas.microsoft.com/office/drawing/2014/main" id="{EBAF3B7C-6DC0-4873-91D9-E1E7A5BAE340}"/>
              </a:ext>
            </a:extLst>
          </p:cNvPr>
          <p:cNvSpPr/>
          <p:nvPr/>
        </p:nvSpPr>
        <p:spPr>
          <a:xfrm>
            <a:off x="12623819" y="6003084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5686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84" name="Таблица 83">
            <a:extLst>
              <a:ext uri="{FF2B5EF4-FFF2-40B4-BE49-F238E27FC236}">
                <a16:creationId xmlns:a16="http://schemas.microsoft.com/office/drawing/2014/main" id="{D5543C17-23BD-44C7-AB5E-768C42F377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8456653"/>
              </p:ext>
            </p:extLst>
          </p:nvPr>
        </p:nvGraphicFramePr>
        <p:xfrm>
          <a:off x="12694516" y="6124246"/>
          <a:ext cx="860838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60838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dirty="0" err="1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vci</a:t>
                      </a: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vpe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85" name="Прямоугольник 84">
            <a:extLst>
              <a:ext uri="{FF2B5EF4-FFF2-40B4-BE49-F238E27FC236}">
                <a16:creationId xmlns:a16="http://schemas.microsoft.com/office/drawing/2014/main" id="{2BED5848-DC99-4CED-B6CE-68850C1A0074}"/>
              </a:ext>
            </a:extLst>
          </p:cNvPr>
          <p:cNvSpPr/>
          <p:nvPr/>
        </p:nvSpPr>
        <p:spPr>
          <a:xfrm>
            <a:off x="12783609" y="5611052"/>
            <a:ext cx="639236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ВАО</a:t>
            </a:r>
          </a:p>
        </p:txBody>
      </p:sp>
      <p:sp>
        <p:nvSpPr>
          <p:cNvPr id="86" name="Овал 85">
            <a:extLst>
              <a:ext uri="{FF2B5EF4-FFF2-40B4-BE49-F238E27FC236}">
                <a16:creationId xmlns:a16="http://schemas.microsoft.com/office/drawing/2014/main" id="{DE9B7FD4-050B-4992-8861-7E74E3B3174D}"/>
              </a:ext>
            </a:extLst>
          </p:cNvPr>
          <p:cNvSpPr/>
          <p:nvPr/>
        </p:nvSpPr>
        <p:spPr>
          <a:xfrm>
            <a:off x="11936972" y="4608850"/>
            <a:ext cx="962143" cy="962143"/>
          </a:xfrm>
          <a:prstGeom prst="ellipse">
            <a:avLst/>
          </a:prstGeom>
          <a:solidFill>
            <a:schemeClr val="accent1">
              <a:lumMod val="60000"/>
              <a:lumOff val="40000"/>
              <a:alpha val="35686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87" name="Таблица 86">
            <a:extLst>
              <a:ext uri="{FF2B5EF4-FFF2-40B4-BE49-F238E27FC236}">
                <a16:creationId xmlns:a16="http://schemas.microsoft.com/office/drawing/2014/main" id="{6735028E-C897-4C81-8152-8756625BDA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7162391"/>
              </p:ext>
            </p:extLst>
          </p:nvPr>
        </p:nvGraphicFramePr>
        <p:xfrm>
          <a:off x="11874890" y="4701204"/>
          <a:ext cx="1107905" cy="75229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0790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58560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svci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36019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svpe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88" name="Прямоугольник 87">
            <a:extLst>
              <a:ext uri="{FF2B5EF4-FFF2-40B4-BE49-F238E27FC236}">
                <a16:creationId xmlns:a16="http://schemas.microsoft.com/office/drawing/2014/main" id="{1BA12041-EF32-46D1-8D07-999004C3E2BA}"/>
              </a:ext>
            </a:extLst>
          </p:cNvPr>
          <p:cNvSpPr/>
          <p:nvPr/>
        </p:nvSpPr>
        <p:spPr>
          <a:xfrm>
            <a:off x="12035346" y="4203975"/>
            <a:ext cx="786994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СВАО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89" name="Овал 88">
            <a:extLst>
              <a:ext uri="{FF2B5EF4-FFF2-40B4-BE49-F238E27FC236}">
                <a16:creationId xmlns:a16="http://schemas.microsoft.com/office/drawing/2014/main" id="{68A960D9-1DCD-4EFB-ACE5-A7132B3ACAE2}"/>
              </a:ext>
            </a:extLst>
          </p:cNvPr>
          <p:cNvSpPr/>
          <p:nvPr/>
        </p:nvSpPr>
        <p:spPr>
          <a:xfrm>
            <a:off x="10285193" y="3934656"/>
            <a:ext cx="1002232" cy="1002232"/>
          </a:xfrm>
          <a:prstGeom prst="ellipse">
            <a:avLst/>
          </a:prstGeom>
          <a:solidFill>
            <a:srgbClr val="8FAADC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90" name="Таблица 89">
            <a:extLst>
              <a:ext uri="{FF2B5EF4-FFF2-40B4-BE49-F238E27FC236}">
                <a16:creationId xmlns:a16="http://schemas.microsoft.com/office/drawing/2014/main" id="{06D9127C-F8BE-464C-A0DD-709FB94C23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4196847"/>
              </p:ext>
            </p:extLst>
          </p:nvPr>
        </p:nvGraphicFramePr>
        <p:xfrm>
          <a:off x="10346359" y="4059610"/>
          <a:ext cx="897967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97967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*sci*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Golos UI Medium" panose="020B0604020202020204" charset="-52"/>
                        </a:rPr>
                        <a:t>spe</a:t>
                      </a: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chemeClr val="tx1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91" name="Прямоугольник 90">
            <a:extLst>
              <a:ext uri="{FF2B5EF4-FFF2-40B4-BE49-F238E27FC236}">
                <a16:creationId xmlns:a16="http://schemas.microsoft.com/office/drawing/2014/main" id="{1E983FA4-BA77-42F9-B7FB-97C1BBC2E8EC}"/>
              </a:ext>
            </a:extLst>
          </p:cNvPr>
          <p:cNvSpPr/>
          <p:nvPr/>
        </p:nvSpPr>
        <p:spPr>
          <a:xfrm>
            <a:off x="10455481" y="3583434"/>
            <a:ext cx="634312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САО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92" name="Прямая соединительная линия 91">
            <a:extLst>
              <a:ext uri="{FF2B5EF4-FFF2-40B4-BE49-F238E27FC236}">
                <a16:creationId xmlns:a16="http://schemas.microsoft.com/office/drawing/2014/main" id="{C2B484DB-7336-484C-BF7F-87AF0AB4BEFE}"/>
              </a:ext>
            </a:extLst>
          </p:cNvPr>
          <p:cNvCxnSpPr>
            <a:cxnSpLocks/>
            <a:stCxn id="80" idx="2"/>
            <a:endCxn id="80" idx="6"/>
          </p:cNvCxnSpPr>
          <p:nvPr/>
        </p:nvCxnSpPr>
        <p:spPr>
          <a:xfrm>
            <a:off x="8905420" y="5411406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Прямая соединительная линия 92">
            <a:extLst>
              <a:ext uri="{FF2B5EF4-FFF2-40B4-BE49-F238E27FC236}">
                <a16:creationId xmlns:a16="http://schemas.microsoft.com/office/drawing/2014/main" id="{66605CF6-4E2E-4E78-9F40-701A84EC1904}"/>
              </a:ext>
            </a:extLst>
          </p:cNvPr>
          <p:cNvCxnSpPr>
            <a:cxnSpLocks/>
            <a:stCxn id="89" idx="2"/>
            <a:endCxn id="89" idx="6"/>
          </p:cNvCxnSpPr>
          <p:nvPr/>
        </p:nvCxnSpPr>
        <p:spPr>
          <a:xfrm>
            <a:off x="10285193" y="4435772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Прямая соединительная линия 93">
            <a:extLst>
              <a:ext uri="{FF2B5EF4-FFF2-40B4-BE49-F238E27FC236}">
                <a16:creationId xmlns:a16="http://schemas.microsoft.com/office/drawing/2014/main" id="{60A07ACC-07AF-437E-BEA7-80EADDB93687}"/>
              </a:ext>
            </a:extLst>
          </p:cNvPr>
          <p:cNvCxnSpPr>
            <a:cxnSpLocks/>
            <a:stCxn id="86" idx="2"/>
            <a:endCxn id="86" idx="6"/>
          </p:cNvCxnSpPr>
          <p:nvPr/>
        </p:nvCxnSpPr>
        <p:spPr>
          <a:xfrm>
            <a:off x="11936972" y="5089922"/>
            <a:ext cx="96214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Прямая соединительная линия 94">
            <a:extLst>
              <a:ext uri="{FF2B5EF4-FFF2-40B4-BE49-F238E27FC236}">
                <a16:creationId xmlns:a16="http://schemas.microsoft.com/office/drawing/2014/main" id="{C038D7FA-E720-4B52-B292-4EFC1CE620EF}"/>
              </a:ext>
            </a:extLst>
          </p:cNvPr>
          <p:cNvCxnSpPr>
            <a:cxnSpLocks/>
            <a:stCxn id="83" idx="2"/>
            <a:endCxn id="83" idx="6"/>
          </p:cNvCxnSpPr>
          <p:nvPr/>
        </p:nvCxnSpPr>
        <p:spPr>
          <a:xfrm>
            <a:off x="12623819" y="6504199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Овал 95">
            <a:extLst>
              <a:ext uri="{FF2B5EF4-FFF2-40B4-BE49-F238E27FC236}">
                <a16:creationId xmlns:a16="http://schemas.microsoft.com/office/drawing/2014/main" id="{A607FDB9-FFD6-48DA-8A37-DAEC34ED26C2}"/>
              </a:ext>
            </a:extLst>
          </p:cNvPr>
          <p:cNvSpPr/>
          <p:nvPr/>
        </p:nvSpPr>
        <p:spPr>
          <a:xfrm>
            <a:off x="6542167" y="1993567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97" name="Таблица 96">
            <a:extLst>
              <a:ext uri="{FF2B5EF4-FFF2-40B4-BE49-F238E27FC236}">
                <a16:creationId xmlns:a16="http://schemas.microsoft.com/office/drawing/2014/main" id="{CF49EB0B-10D2-4FC2-A044-0B786649BD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5997975"/>
              </p:ext>
            </p:extLst>
          </p:nvPr>
        </p:nvGraphicFramePr>
        <p:xfrm>
          <a:off x="6572605" y="2101258"/>
          <a:ext cx="941355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4135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zeci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zepe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98" name="Прямоугольник 97">
            <a:extLst>
              <a:ext uri="{FF2B5EF4-FFF2-40B4-BE49-F238E27FC236}">
                <a16:creationId xmlns:a16="http://schemas.microsoft.com/office/drawing/2014/main" id="{75C4E762-B466-4638-AC48-E7EA7E8FDDB2}"/>
              </a:ext>
            </a:extLst>
          </p:cNvPr>
          <p:cNvSpPr/>
          <p:nvPr/>
        </p:nvSpPr>
        <p:spPr>
          <a:xfrm>
            <a:off x="6603044" y="3054671"/>
            <a:ext cx="881298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ЗелАО</a:t>
            </a:r>
            <a:endParaRPr kumimoji="0" lang="ru-RU" sz="1782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115" name="Прямая соединительная линия 114">
            <a:extLst>
              <a:ext uri="{FF2B5EF4-FFF2-40B4-BE49-F238E27FC236}">
                <a16:creationId xmlns:a16="http://schemas.microsoft.com/office/drawing/2014/main" id="{CD924B7F-B2F1-4EEB-9E52-4BA8C296E9C3}"/>
              </a:ext>
            </a:extLst>
          </p:cNvPr>
          <p:cNvCxnSpPr>
            <a:cxnSpLocks/>
            <a:stCxn id="96" idx="2"/>
            <a:endCxn id="96" idx="6"/>
          </p:cNvCxnSpPr>
          <p:nvPr/>
        </p:nvCxnSpPr>
        <p:spPr>
          <a:xfrm>
            <a:off x="6542167" y="2494682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Прямоугольник 115">
            <a:extLst>
              <a:ext uri="{FF2B5EF4-FFF2-40B4-BE49-F238E27FC236}">
                <a16:creationId xmlns:a16="http://schemas.microsoft.com/office/drawing/2014/main" id="{2BF33055-4C17-402B-BA1E-4F0633D0F89D}"/>
              </a:ext>
            </a:extLst>
          </p:cNvPr>
          <p:cNvSpPr/>
          <p:nvPr/>
        </p:nvSpPr>
        <p:spPr>
          <a:xfrm>
            <a:off x="13214290" y="1239339"/>
            <a:ext cx="189198" cy="410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18" name="Прямоугольник 117">
            <a:extLst>
              <a:ext uri="{FF2B5EF4-FFF2-40B4-BE49-F238E27FC236}">
                <a16:creationId xmlns:a16="http://schemas.microsoft.com/office/drawing/2014/main" id="{A3D15784-A29A-4ED7-9900-8869B43F4056}"/>
              </a:ext>
            </a:extLst>
          </p:cNvPr>
          <p:cNvSpPr/>
          <p:nvPr/>
        </p:nvSpPr>
        <p:spPr>
          <a:xfrm>
            <a:off x="6357553" y="1335384"/>
            <a:ext cx="8029270" cy="410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181" marR="0" lvl="0" indent="0" algn="l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Распределение обращений по территориальному признаку</a:t>
            </a:r>
          </a:p>
        </p:txBody>
      </p:sp>
      <p:sp>
        <p:nvSpPr>
          <p:cNvPr id="119" name="Овал 118">
            <a:extLst>
              <a:ext uri="{FF2B5EF4-FFF2-40B4-BE49-F238E27FC236}">
                <a16:creationId xmlns:a16="http://schemas.microsoft.com/office/drawing/2014/main" id="{06EEBDC7-A6DE-4D75-A806-B7E14B302B15}"/>
              </a:ext>
            </a:extLst>
          </p:cNvPr>
          <p:cNvSpPr/>
          <p:nvPr/>
        </p:nvSpPr>
        <p:spPr>
          <a:xfrm>
            <a:off x="8411948" y="9385326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21" name="Прямоугольник 120">
            <a:extLst>
              <a:ext uri="{FF2B5EF4-FFF2-40B4-BE49-F238E27FC236}">
                <a16:creationId xmlns:a16="http://schemas.microsoft.com/office/drawing/2014/main" id="{AC73F65A-D156-4C42-8559-35BC7A40D49A}"/>
              </a:ext>
            </a:extLst>
          </p:cNvPr>
          <p:cNvSpPr/>
          <p:nvPr/>
        </p:nvSpPr>
        <p:spPr>
          <a:xfrm>
            <a:off x="8481021" y="9041349"/>
            <a:ext cx="914396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ТиНАО</a:t>
            </a:r>
            <a:endParaRPr kumimoji="0" lang="ru-RU" sz="1782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130" name="Прямая соединительная линия 129">
            <a:extLst>
              <a:ext uri="{FF2B5EF4-FFF2-40B4-BE49-F238E27FC236}">
                <a16:creationId xmlns:a16="http://schemas.microsoft.com/office/drawing/2014/main" id="{0156026A-FFAF-40DF-BF1A-E34F1E896D16}"/>
              </a:ext>
            </a:extLst>
          </p:cNvPr>
          <p:cNvCxnSpPr/>
          <p:nvPr/>
        </p:nvCxnSpPr>
        <p:spPr>
          <a:xfrm>
            <a:off x="8404303" y="9948105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1" name="Таблица 130">
            <a:extLst>
              <a:ext uri="{FF2B5EF4-FFF2-40B4-BE49-F238E27FC236}">
                <a16:creationId xmlns:a16="http://schemas.microsoft.com/office/drawing/2014/main" id="{FF3734B7-D8D1-4DDC-B7D7-0854BB30B8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3552916"/>
              </p:ext>
            </p:extLst>
          </p:nvPr>
        </p:nvGraphicFramePr>
        <p:xfrm>
          <a:off x="8455866" y="9540423"/>
          <a:ext cx="914396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14396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tici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tipe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39" name="Овал 138">
            <a:extLst>
              <a:ext uri="{FF2B5EF4-FFF2-40B4-BE49-F238E27FC236}">
                <a16:creationId xmlns:a16="http://schemas.microsoft.com/office/drawing/2014/main" id="{71FADA81-337E-424F-B77A-66BBB42CF079}"/>
              </a:ext>
            </a:extLst>
          </p:cNvPr>
          <p:cNvSpPr/>
          <p:nvPr/>
        </p:nvSpPr>
        <p:spPr>
          <a:xfrm>
            <a:off x="10823073" y="6125400"/>
            <a:ext cx="1002232" cy="1002232"/>
          </a:xfrm>
          <a:prstGeom prst="ellipse">
            <a:avLst/>
          </a:prstGeom>
          <a:solidFill>
            <a:srgbClr val="8FAADC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40" name="Таблица 139">
            <a:extLst>
              <a:ext uri="{FF2B5EF4-FFF2-40B4-BE49-F238E27FC236}">
                <a16:creationId xmlns:a16="http://schemas.microsoft.com/office/drawing/2014/main" id="{5C685048-8CBD-4691-98DC-DA83CE3540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0304985"/>
              </p:ext>
            </p:extLst>
          </p:nvPr>
        </p:nvGraphicFramePr>
        <p:xfrm>
          <a:off x="10863866" y="6241189"/>
          <a:ext cx="961439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61439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*cci*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cpe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41" name="Прямоугольник 140">
            <a:extLst>
              <a:ext uri="{FF2B5EF4-FFF2-40B4-BE49-F238E27FC236}">
                <a16:creationId xmlns:a16="http://schemas.microsoft.com/office/drawing/2014/main" id="{8E58418D-86A7-46FA-86AD-209B481250DA}"/>
              </a:ext>
            </a:extLst>
          </p:cNvPr>
          <p:cNvSpPr/>
          <p:nvPr/>
        </p:nvSpPr>
        <p:spPr>
          <a:xfrm>
            <a:off x="10994624" y="5771080"/>
            <a:ext cx="65473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ЦАО</a:t>
            </a:r>
          </a:p>
        </p:txBody>
      </p:sp>
      <p:cxnSp>
        <p:nvCxnSpPr>
          <p:cNvPr id="142" name="Прямая соединительная линия 141">
            <a:extLst>
              <a:ext uri="{FF2B5EF4-FFF2-40B4-BE49-F238E27FC236}">
                <a16:creationId xmlns:a16="http://schemas.microsoft.com/office/drawing/2014/main" id="{0A5270F4-A3B2-475F-A76A-23D7F8FE0302}"/>
              </a:ext>
            </a:extLst>
          </p:cNvPr>
          <p:cNvCxnSpPr>
            <a:cxnSpLocks/>
          </p:cNvCxnSpPr>
          <p:nvPr/>
        </p:nvCxnSpPr>
        <p:spPr>
          <a:xfrm>
            <a:off x="10823073" y="6632666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Овал 142">
            <a:extLst>
              <a:ext uri="{FF2B5EF4-FFF2-40B4-BE49-F238E27FC236}">
                <a16:creationId xmlns:a16="http://schemas.microsoft.com/office/drawing/2014/main" id="{6FF99247-4331-4826-9F12-ADF9DC91B2FC}"/>
              </a:ext>
            </a:extLst>
          </p:cNvPr>
          <p:cNvSpPr/>
          <p:nvPr/>
        </p:nvSpPr>
        <p:spPr>
          <a:xfrm>
            <a:off x="9785633" y="8045844"/>
            <a:ext cx="1002232" cy="1002232"/>
          </a:xfrm>
          <a:prstGeom prst="ellipse">
            <a:avLst/>
          </a:prstGeom>
          <a:solidFill>
            <a:srgbClr val="8FAADC">
              <a:alpha val="35686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44" name="Таблица 143">
            <a:extLst>
              <a:ext uri="{FF2B5EF4-FFF2-40B4-BE49-F238E27FC236}">
                <a16:creationId xmlns:a16="http://schemas.microsoft.com/office/drawing/2014/main" id="{25C153F3-06E4-4010-9EEE-840CDE372A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0609039"/>
              </p:ext>
            </p:extLst>
          </p:nvPr>
        </p:nvGraphicFramePr>
        <p:xfrm>
          <a:off x="9800771" y="8184718"/>
          <a:ext cx="998686" cy="8114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98686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86409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yzci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2505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yzpe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45" name="Прямоугольник 144">
            <a:extLst>
              <a:ext uri="{FF2B5EF4-FFF2-40B4-BE49-F238E27FC236}">
                <a16:creationId xmlns:a16="http://schemas.microsoft.com/office/drawing/2014/main" id="{AFB41112-ECB6-44A1-A976-17FE7EBEE9DA}"/>
              </a:ext>
            </a:extLst>
          </p:cNvPr>
          <p:cNvSpPr/>
          <p:nvPr/>
        </p:nvSpPr>
        <p:spPr>
          <a:xfrm>
            <a:off x="9884271" y="7730802"/>
            <a:ext cx="830403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ЮЗАО</a:t>
            </a:r>
          </a:p>
        </p:txBody>
      </p:sp>
      <p:cxnSp>
        <p:nvCxnSpPr>
          <p:cNvPr id="146" name="Прямая соединительная линия 145">
            <a:extLst>
              <a:ext uri="{FF2B5EF4-FFF2-40B4-BE49-F238E27FC236}">
                <a16:creationId xmlns:a16="http://schemas.microsoft.com/office/drawing/2014/main" id="{32880513-E201-4DEC-A978-0AFE00FCE149}"/>
              </a:ext>
            </a:extLst>
          </p:cNvPr>
          <p:cNvCxnSpPr>
            <a:cxnSpLocks/>
            <a:stCxn id="143" idx="2"/>
            <a:endCxn id="143" idx="6"/>
          </p:cNvCxnSpPr>
          <p:nvPr/>
        </p:nvCxnSpPr>
        <p:spPr>
          <a:xfrm>
            <a:off x="9785633" y="8546959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Овал 146">
            <a:extLst>
              <a:ext uri="{FF2B5EF4-FFF2-40B4-BE49-F238E27FC236}">
                <a16:creationId xmlns:a16="http://schemas.microsoft.com/office/drawing/2014/main" id="{9843E33B-C7B8-4F3A-A610-2BA222147635}"/>
              </a:ext>
            </a:extLst>
          </p:cNvPr>
          <p:cNvSpPr/>
          <p:nvPr/>
        </p:nvSpPr>
        <p:spPr>
          <a:xfrm>
            <a:off x="11329431" y="8702502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48" name="Таблица 147">
            <a:extLst>
              <a:ext uri="{FF2B5EF4-FFF2-40B4-BE49-F238E27FC236}">
                <a16:creationId xmlns:a16="http://schemas.microsoft.com/office/drawing/2014/main" id="{7AF41763-78B6-4C6C-A1B1-F963460F52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396522"/>
              </p:ext>
            </p:extLst>
          </p:nvPr>
        </p:nvGraphicFramePr>
        <p:xfrm>
          <a:off x="11378485" y="8838437"/>
          <a:ext cx="962143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62143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yci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ype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49" name="Прямоугольник 148">
            <a:extLst>
              <a:ext uri="{FF2B5EF4-FFF2-40B4-BE49-F238E27FC236}">
                <a16:creationId xmlns:a16="http://schemas.microsoft.com/office/drawing/2014/main" id="{166495AC-C5FD-436A-A001-F195322F1A3E}"/>
              </a:ext>
            </a:extLst>
          </p:cNvPr>
          <p:cNvSpPr/>
          <p:nvPr/>
        </p:nvSpPr>
        <p:spPr>
          <a:xfrm>
            <a:off x="11490263" y="8402729"/>
            <a:ext cx="685272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ЮАО</a:t>
            </a:r>
          </a:p>
        </p:txBody>
      </p:sp>
      <p:cxnSp>
        <p:nvCxnSpPr>
          <p:cNvPr id="150" name="Прямая соединительная линия 149">
            <a:extLst>
              <a:ext uri="{FF2B5EF4-FFF2-40B4-BE49-F238E27FC236}">
                <a16:creationId xmlns:a16="http://schemas.microsoft.com/office/drawing/2014/main" id="{83870096-D181-40E6-B2E4-5543EB47B9EA}"/>
              </a:ext>
            </a:extLst>
          </p:cNvPr>
          <p:cNvCxnSpPr>
            <a:cxnSpLocks/>
            <a:stCxn id="147" idx="2"/>
            <a:endCxn id="147" idx="6"/>
          </p:cNvCxnSpPr>
          <p:nvPr/>
        </p:nvCxnSpPr>
        <p:spPr>
          <a:xfrm>
            <a:off x="11329431" y="9203618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Овал 150">
            <a:extLst>
              <a:ext uri="{FF2B5EF4-FFF2-40B4-BE49-F238E27FC236}">
                <a16:creationId xmlns:a16="http://schemas.microsoft.com/office/drawing/2014/main" id="{AD1D9577-0614-4BF6-B4B1-90407394149A}"/>
              </a:ext>
            </a:extLst>
          </p:cNvPr>
          <p:cNvSpPr/>
          <p:nvPr/>
        </p:nvSpPr>
        <p:spPr>
          <a:xfrm>
            <a:off x="12398000" y="7660775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52" name="Таблица 151">
            <a:extLst>
              <a:ext uri="{FF2B5EF4-FFF2-40B4-BE49-F238E27FC236}">
                <a16:creationId xmlns:a16="http://schemas.microsoft.com/office/drawing/2014/main" id="{FBBBE0DF-2E5B-4CBA-B1EF-E8F3AECA81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1113574"/>
              </p:ext>
            </p:extLst>
          </p:nvPr>
        </p:nvGraphicFramePr>
        <p:xfrm>
          <a:off x="12358424" y="7768466"/>
          <a:ext cx="1107905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0790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yvci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yvpe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53" name="Прямоугольник 152">
            <a:extLst>
              <a:ext uri="{FF2B5EF4-FFF2-40B4-BE49-F238E27FC236}">
                <a16:creationId xmlns:a16="http://schemas.microsoft.com/office/drawing/2014/main" id="{FE3DCA06-8087-4C3E-AC7F-81BF576EEE6A}"/>
              </a:ext>
            </a:extLst>
          </p:cNvPr>
          <p:cNvSpPr/>
          <p:nvPr/>
        </p:nvSpPr>
        <p:spPr>
          <a:xfrm>
            <a:off x="12490970" y="7312804"/>
            <a:ext cx="84281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ЮВАО</a:t>
            </a:r>
          </a:p>
        </p:txBody>
      </p:sp>
      <p:cxnSp>
        <p:nvCxnSpPr>
          <p:cNvPr id="154" name="Прямая соединительная линия 153">
            <a:extLst>
              <a:ext uri="{FF2B5EF4-FFF2-40B4-BE49-F238E27FC236}">
                <a16:creationId xmlns:a16="http://schemas.microsoft.com/office/drawing/2014/main" id="{EDA760EB-23F7-4AFC-BF01-9058D56480AE}"/>
              </a:ext>
            </a:extLst>
          </p:cNvPr>
          <p:cNvCxnSpPr>
            <a:cxnSpLocks/>
            <a:stCxn id="151" idx="2"/>
            <a:endCxn id="151" idx="6"/>
          </p:cNvCxnSpPr>
          <p:nvPr/>
        </p:nvCxnSpPr>
        <p:spPr>
          <a:xfrm>
            <a:off x="12398000" y="8161890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Прямая соединительная линия 154">
            <a:extLst>
              <a:ext uri="{FF2B5EF4-FFF2-40B4-BE49-F238E27FC236}">
                <a16:creationId xmlns:a16="http://schemas.microsoft.com/office/drawing/2014/main" id="{3FBC3569-CA3E-41BE-B9CC-33E2F060D003}"/>
              </a:ext>
            </a:extLst>
          </p:cNvPr>
          <p:cNvCxnSpPr>
            <a:cxnSpLocks/>
            <a:stCxn id="77" idx="2"/>
            <a:endCxn id="77" idx="6"/>
          </p:cNvCxnSpPr>
          <p:nvPr/>
        </p:nvCxnSpPr>
        <p:spPr>
          <a:xfrm>
            <a:off x="8843236" y="7080344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1" name="Таблица 100">
            <a:extLst>
              <a:ext uri="{FF2B5EF4-FFF2-40B4-BE49-F238E27FC236}">
                <a16:creationId xmlns:a16="http://schemas.microsoft.com/office/drawing/2014/main" id="{10D7DD92-28CF-47CF-B6FA-0D4DC50962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64993953"/>
              </p:ext>
            </p:extLst>
          </p:nvPr>
        </p:nvGraphicFramePr>
        <p:xfrm>
          <a:off x="625642" y="2767893"/>
          <a:ext cx="5354372" cy="5386308"/>
        </p:xfrm>
        <a:graphic>
          <a:graphicData uri="http://schemas.openxmlformats.org/drawingml/2006/table">
            <a:tbl>
              <a:tblPr>
                <a:effectLst/>
                <a:tableStyleId>{8EC20E35-A176-4012-BC5E-935CFFF8708E}</a:tableStyleId>
              </a:tblPr>
              <a:tblGrid>
                <a:gridCol w="888500">
                  <a:extLst>
                    <a:ext uri="{9D8B030D-6E8A-4147-A177-3AD203B41FA5}">
                      <a16:colId xmlns:a16="http://schemas.microsoft.com/office/drawing/2014/main" val="3406986213"/>
                    </a:ext>
                  </a:extLst>
                </a:gridCol>
                <a:gridCol w="1047050">
                  <a:extLst>
                    <a:ext uri="{9D8B030D-6E8A-4147-A177-3AD203B41FA5}">
                      <a16:colId xmlns:a16="http://schemas.microsoft.com/office/drawing/2014/main" val="4071456046"/>
                    </a:ext>
                  </a:extLst>
                </a:gridCol>
                <a:gridCol w="1051155">
                  <a:extLst>
                    <a:ext uri="{9D8B030D-6E8A-4147-A177-3AD203B41FA5}">
                      <a16:colId xmlns:a16="http://schemas.microsoft.com/office/drawing/2014/main" val="1133181293"/>
                    </a:ext>
                  </a:extLst>
                </a:gridCol>
                <a:gridCol w="1072618">
                  <a:extLst>
                    <a:ext uri="{9D8B030D-6E8A-4147-A177-3AD203B41FA5}">
                      <a16:colId xmlns:a16="http://schemas.microsoft.com/office/drawing/2014/main" val="2849304261"/>
                    </a:ext>
                  </a:extLst>
                </a:gridCol>
                <a:gridCol w="1295049">
                  <a:extLst>
                    <a:ext uri="{9D8B030D-6E8A-4147-A177-3AD203B41FA5}">
                      <a16:colId xmlns:a16="http://schemas.microsoft.com/office/drawing/2014/main" val="254461425"/>
                    </a:ext>
                  </a:extLst>
                </a:gridCol>
              </a:tblGrid>
              <a:tr h="567740">
                <a:tc>
                  <a:txBody>
                    <a:bodyPr/>
                    <a:lstStyle/>
                    <a:p>
                      <a:pPr algn="ctr"/>
                      <a:r>
                        <a:rPr lang="ru-RU" sz="1200" dirty="0"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Округ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Предыдущий период</a:t>
                      </a: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200" b="0" dirty="0"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Отчетный период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Процент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обращений</a:t>
                      </a: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*на 1 </a:t>
                      </a:r>
                      <a:r>
                        <a:rPr 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000</a:t>
                      </a: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 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жителей, проживающих 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 округе</a:t>
                      </a: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44975"/>
                  </a:ext>
                </a:extLst>
              </a:tr>
              <a:tr h="375034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ЦАО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cpr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ccu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*cpe*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*cci*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719884"/>
                  </a:ext>
                </a:extLst>
              </a:tr>
              <a:tr h="375034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692989"/>
                  </a:ext>
                </a:extLst>
              </a:tr>
              <a:tr h="336874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svpr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svcu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*svpe*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*svci*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5536219"/>
                  </a:ext>
                </a:extLst>
              </a:tr>
              <a:tr h="331628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*vpr*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vcu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*vpe*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*vci*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539354"/>
                  </a:ext>
                </a:extLst>
              </a:tr>
              <a:tr h="333828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*yvpr*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yvcu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yvpe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*yvci*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9121188"/>
                  </a:ext>
                </a:extLst>
              </a:tr>
              <a:tr h="299554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2198113"/>
                  </a:ext>
                </a:extLst>
              </a:tr>
              <a:tr h="310886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*yzpr*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yzcu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yzpe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yzci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971214"/>
                  </a:ext>
                </a:extLst>
              </a:tr>
              <a:tr h="301421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*zpr*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*zpe*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297949"/>
                  </a:ext>
                </a:extLst>
              </a:tr>
              <a:tr h="325777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*szpr*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szcu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*szpe*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szci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2246324"/>
                  </a:ext>
                </a:extLst>
              </a:tr>
              <a:tr h="323422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ЗелАО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*zepr*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zecu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*zepe*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zeci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9335700"/>
                  </a:ext>
                </a:extLst>
              </a:tr>
              <a:tr h="332691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ТиНАО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*tipr*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ticu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*tipe*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tici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092666"/>
                  </a:ext>
                </a:extLst>
              </a:tr>
              <a:tr h="312931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ГБУ«АВД»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obr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cs typeface="Golos UI Medium" panose="020B0604020202020204" pitchFamily="34" charset="-52"/>
                      </a:endParaRP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obcu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obpe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obci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21853332"/>
                  </a:ext>
                </a:extLst>
              </a:tr>
              <a:tr h="312931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kern="1200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Иные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otr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otcu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otpe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otci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7854044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ВСЕГО 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supr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sucu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*supe*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suci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106865"/>
                  </a:ext>
                </a:extLst>
              </a:tr>
            </a:tbl>
          </a:graphicData>
        </a:graphic>
      </p:graphicFrame>
      <p:pic>
        <p:nvPicPr>
          <p:cNvPr id="71" name="Рисунок 70">
            <a:extLst>
              <a:ext uri="{FF2B5EF4-FFF2-40B4-BE49-F238E27FC236}">
                <a16:creationId xmlns:a16="http://schemas.microsoft.com/office/drawing/2014/main" id="{96739369-537E-4105-91A6-C622F3D3E4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221" y="315460"/>
            <a:ext cx="438150" cy="476250"/>
          </a:xfrm>
          <a:prstGeom prst="rect">
            <a:avLst/>
          </a:prstGeom>
        </p:spPr>
      </p:pic>
      <p:sp>
        <p:nvSpPr>
          <p:cNvPr id="100" name="Прямоугольник 99">
            <a:extLst>
              <a:ext uri="{FF2B5EF4-FFF2-40B4-BE49-F238E27FC236}">
                <a16:creationId xmlns:a16="http://schemas.microsoft.com/office/drawing/2014/main" id="{CA6CD7DB-0F56-4234-954E-295FC4D4B1F3}"/>
              </a:ext>
            </a:extLst>
          </p:cNvPr>
          <p:cNvSpPr/>
          <p:nvPr/>
        </p:nvSpPr>
        <p:spPr>
          <a:xfrm>
            <a:off x="4197262" y="211214"/>
            <a:ext cx="9766115" cy="695012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2.1 Обращения граждан. </a:t>
            </a:r>
          </a:p>
          <a:p>
            <a:pPr marL="0" marR="0" lvl="0" indent="0" algn="l" defTabSz="1182381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АИС ЦУ КГХ</a:t>
            </a:r>
            <a:endParaRPr kumimoji="0" lang="ru-RU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99" name="Прямоугольник 98">
            <a:extLst>
              <a:ext uri="{FF2B5EF4-FFF2-40B4-BE49-F238E27FC236}">
                <a16:creationId xmlns:a16="http://schemas.microsoft.com/office/drawing/2014/main" id="{28D342F0-78A9-4726-8959-F7B0858BA4C9}"/>
              </a:ext>
            </a:extLst>
          </p:cNvPr>
          <p:cNvSpPr/>
          <p:nvPr/>
        </p:nvSpPr>
        <p:spPr>
          <a:xfrm>
            <a:off x="14189430" y="199181"/>
            <a:ext cx="1088050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date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A17CC997-9E4F-4894-881A-2D14B65C6172}"/>
              </a:ext>
            </a:extLst>
          </p:cNvPr>
          <p:cNvSpPr txBox="1"/>
          <p:nvPr/>
        </p:nvSpPr>
        <p:spPr>
          <a:xfrm>
            <a:off x="503946" y="10407340"/>
            <a:ext cx="11161421" cy="2564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l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+mn-ea"/>
                <a:cs typeface="Golos UI" panose="020B0604020202020204" charset="-52"/>
              </a:rPr>
              <a:t>** Аналогичный период за предыдущие сутки</a:t>
            </a: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877243-9904-4776-BEE1-28651159A27E}"/>
              </a:ext>
            </a:extLst>
          </p:cNvPr>
          <p:cNvSpPr txBox="1"/>
          <p:nvPr/>
        </p:nvSpPr>
        <p:spPr>
          <a:xfrm>
            <a:off x="5353050" y="8718759"/>
            <a:ext cx="51435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*a1*</a:t>
            </a:r>
            <a:br>
              <a:rPr lang="en-US" sz="12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</a:br>
            <a:r>
              <a:rPr lang="en-US" sz="105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*a1c*</a:t>
            </a:r>
            <a:endParaRPr lang="ru-RU" sz="1200" dirty="0">
              <a:solidFill>
                <a:schemeClr val="bg1"/>
              </a:solidFill>
              <a:latin typeface="Golos UI Medium" panose="020B0604020202020204" pitchFamily="34" charset="-52"/>
              <a:cs typeface="Golos UI Medium" panose="020B0604020202020204" pitchFamily="34" charset="-52"/>
            </a:endParaRPr>
          </a:p>
        </p:txBody>
      </p:sp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702FA98D-9259-4924-82A3-53DC0E9E8533}"/>
              </a:ext>
            </a:extLst>
          </p:cNvPr>
          <p:cNvSpPr/>
          <p:nvPr/>
        </p:nvSpPr>
        <p:spPr>
          <a:xfrm>
            <a:off x="5311715" y="8748000"/>
            <a:ext cx="1841846" cy="438582"/>
          </a:xfrm>
          <a:prstGeom prst="rect">
            <a:avLst/>
          </a:prstGeom>
          <a:solidFill>
            <a:srgbClr val="959595"/>
          </a:solidFill>
          <a:ln>
            <a:solidFill>
              <a:srgbClr val="9595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842A8EBC-2AC0-4221-9DBD-1D89B38D11B0}"/>
              </a:ext>
            </a:extLst>
          </p:cNvPr>
          <p:cNvSpPr txBox="1"/>
          <p:nvPr/>
        </p:nvSpPr>
        <p:spPr>
          <a:xfrm>
            <a:off x="5353050" y="9291030"/>
            <a:ext cx="51435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*a1*</a:t>
            </a:r>
            <a:br>
              <a:rPr lang="en-US" sz="12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</a:br>
            <a:r>
              <a:rPr lang="en-US" sz="105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*a1c*</a:t>
            </a:r>
            <a:endParaRPr lang="ru-RU" sz="1200" dirty="0">
              <a:solidFill>
                <a:schemeClr val="bg1"/>
              </a:solidFill>
              <a:latin typeface="Golos UI Medium" panose="020B0604020202020204" pitchFamily="34" charset="-52"/>
              <a:cs typeface="Golos UI Medium" panose="020B0604020202020204" pitchFamily="34" charset="-52"/>
            </a:endParaRPr>
          </a:p>
        </p:txBody>
      </p:sp>
      <p:sp>
        <p:nvSpPr>
          <p:cNvPr id="138" name="Прямоугольник 137">
            <a:extLst>
              <a:ext uri="{FF2B5EF4-FFF2-40B4-BE49-F238E27FC236}">
                <a16:creationId xmlns:a16="http://schemas.microsoft.com/office/drawing/2014/main" id="{913D0885-A9CB-4D03-B92E-8ED2D016069C}"/>
              </a:ext>
            </a:extLst>
          </p:cNvPr>
          <p:cNvSpPr/>
          <p:nvPr/>
        </p:nvSpPr>
        <p:spPr>
          <a:xfrm>
            <a:off x="5311715" y="9288000"/>
            <a:ext cx="1841846" cy="438582"/>
          </a:xfrm>
          <a:prstGeom prst="rect">
            <a:avLst/>
          </a:prstGeom>
          <a:solidFill>
            <a:srgbClr val="959595"/>
          </a:solidFill>
          <a:ln>
            <a:solidFill>
              <a:srgbClr val="9595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60" name="TextBox 159">
            <a:extLst>
              <a:ext uri="{FF2B5EF4-FFF2-40B4-BE49-F238E27FC236}">
                <a16:creationId xmlns:a16="http://schemas.microsoft.com/office/drawing/2014/main" id="{16F26F1E-BC07-4EFC-90C0-36E8459099FB}"/>
              </a:ext>
            </a:extLst>
          </p:cNvPr>
          <p:cNvSpPr txBox="1"/>
          <p:nvPr/>
        </p:nvSpPr>
        <p:spPr>
          <a:xfrm>
            <a:off x="5348899" y="9817961"/>
            <a:ext cx="514350" cy="4385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*a1*</a:t>
            </a:r>
            <a:br>
              <a:rPr lang="en-US" sz="120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</a:br>
            <a:r>
              <a:rPr lang="en-US" sz="1050" dirty="0">
                <a:solidFill>
                  <a:schemeClr val="bg1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*a1c*</a:t>
            </a:r>
            <a:endParaRPr lang="ru-RU" sz="1200" dirty="0">
              <a:solidFill>
                <a:schemeClr val="bg1"/>
              </a:solidFill>
              <a:latin typeface="Golos UI Medium" panose="020B0604020202020204" pitchFamily="34" charset="-52"/>
              <a:cs typeface="Golos UI Medium" panose="020B0604020202020204" pitchFamily="34" charset="-52"/>
            </a:endParaRPr>
          </a:p>
        </p:txBody>
      </p:sp>
      <p:sp>
        <p:nvSpPr>
          <p:cNvPr id="161" name="Прямоугольник 160">
            <a:extLst>
              <a:ext uri="{FF2B5EF4-FFF2-40B4-BE49-F238E27FC236}">
                <a16:creationId xmlns:a16="http://schemas.microsoft.com/office/drawing/2014/main" id="{621BCD26-BB78-4105-8691-04F5E4D86C20}"/>
              </a:ext>
            </a:extLst>
          </p:cNvPr>
          <p:cNvSpPr/>
          <p:nvPr/>
        </p:nvSpPr>
        <p:spPr>
          <a:xfrm>
            <a:off x="5307564" y="9828000"/>
            <a:ext cx="1841846" cy="438582"/>
          </a:xfrm>
          <a:prstGeom prst="rect">
            <a:avLst/>
          </a:prstGeom>
          <a:solidFill>
            <a:srgbClr val="959595"/>
          </a:solidFill>
          <a:ln>
            <a:solidFill>
              <a:srgbClr val="9595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3482412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D4487E0-7997-4685-ADF5-B0DF5904A3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774" y="315460"/>
            <a:ext cx="438150" cy="4762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5B0ED0F-D555-4186-998A-D22CE2AD9488}"/>
              </a:ext>
            </a:extLst>
          </p:cNvPr>
          <p:cNvSpPr txBox="1"/>
          <p:nvPr/>
        </p:nvSpPr>
        <p:spPr>
          <a:xfrm>
            <a:off x="538163" y="10084853"/>
            <a:ext cx="11161421" cy="2564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l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+mn-ea"/>
                <a:cs typeface="Golos UI" panose="020B0604020202020204" charset="-52"/>
              </a:rPr>
              <a:t>* Детальная информация в разрезе районов направляется в адрес Префектур АО по поручению руководителя ДЖКХ г. Москвы с января 2024 года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7C7ADC5-2E55-4F67-BA5B-244D2D1377D6}"/>
              </a:ext>
            </a:extLst>
          </p:cNvPr>
          <p:cNvSpPr/>
          <p:nvPr/>
        </p:nvSpPr>
        <p:spPr>
          <a:xfrm>
            <a:off x="4161768" y="208150"/>
            <a:ext cx="10142565" cy="690870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2.2 Обращения граждан </a:t>
            </a:r>
            <a:b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</a:b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по основным темам*</a:t>
            </a:r>
          </a:p>
        </p:txBody>
      </p:sp>
      <p:graphicFrame>
        <p:nvGraphicFramePr>
          <p:cNvPr id="11" name="Таблица 10">
            <a:extLst>
              <a:ext uri="{FF2B5EF4-FFF2-40B4-BE49-F238E27FC236}">
                <a16:creationId xmlns:a16="http://schemas.microsoft.com/office/drawing/2014/main" id="{EA20B5A1-068B-4018-AAB2-EA0F61529B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1052202"/>
              </p:ext>
            </p:extLst>
          </p:nvPr>
        </p:nvGraphicFramePr>
        <p:xfrm>
          <a:off x="538163" y="1738770"/>
          <a:ext cx="14040723" cy="8141973"/>
        </p:xfrm>
        <a:graphic>
          <a:graphicData uri="http://schemas.openxmlformats.org/drawingml/2006/table">
            <a:tbl>
              <a:tblPr/>
              <a:tblGrid>
                <a:gridCol w="606211">
                  <a:extLst>
                    <a:ext uri="{9D8B030D-6E8A-4147-A177-3AD203B41FA5}">
                      <a16:colId xmlns:a16="http://schemas.microsoft.com/office/drawing/2014/main" val="2898585062"/>
                    </a:ext>
                  </a:extLst>
                </a:gridCol>
                <a:gridCol w="3422563">
                  <a:extLst>
                    <a:ext uri="{9D8B030D-6E8A-4147-A177-3AD203B41FA5}">
                      <a16:colId xmlns:a16="http://schemas.microsoft.com/office/drawing/2014/main" val="46180916"/>
                    </a:ext>
                  </a:extLst>
                </a:gridCol>
                <a:gridCol w="606211">
                  <a:extLst>
                    <a:ext uri="{9D8B030D-6E8A-4147-A177-3AD203B41FA5}">
                      <a16:colId xmlns:a16="http://schemas.microsoft.com/office/drawing/2014/main" val="971197355"/>
                    </a:ext>
                  </a:extLst>
                </a:gridCol>
                <a:gridCol w="518010">
                  <a:extLst>
                    <a:ext uri="{9D8B030D-6E8A-4147-A177-3AD203B41FA5}">
                      <a16:colId xmlns:a16="http://schemas.microsoft.com/office/drawing/2014/main" val="1544231824"/>
                    </a:ext>
                  </a:extLst>
                </a:gridCol>
                <a:gridCol w="694411">
                  <a:extLst>
                    <a:ext uri="{9D8B030D-6E8A-4147-A177-3AD203B41FA5}">
                      <a16:colId xmlns:a16="http://schemas.microsoft.com/office/drawing/2014/main" val="3178397373"/>
                    </a:ext>
                  </a:extLst>
                </a:gridCol>
                <a:gridCol w="606211">
                  <a:extLst>
                    <a:ext uri="{9D8B030D-6E8A-4147-A177-3AD203B41FA5}">
                      <a16:colId xmlns:a16="http://schemas.microsoft.com/office/drawing/2014/main" val="2545448900"/>
                    </a:ext>
                  </a:extLst>
                </a:gridCol>
                <a:gridCol w="672514">
                  <a:extLst>
                    <a:ext uri="{9D8B030D-6E8A-4147-A177-3AD203B41FA5}">
                      <a16:colId xmlns:a16="http://schemas.microsoft.com/office/drawing/2014/main" val="679510842"/>
                    </a:ext>
                  </a:extLst>
                </a:gridCol>
                <a:gridCol w="606211">
                  <a:extLst>
                    <a:ext uri="{9D8B030D-6E8A-4147-A177-3AD203B41FA5}">
                      <a16:colId xmlns:a16="http://schemas.microsoft.com/office/drawing/2014/main" val="706957025"/>
                    </a:ext>
                  </a:extLst>
                </a:gridCol>
                <a:gridCol w="748291">
                  <a:extLst>
                    <a:ext uri="{9D8B030D-6E8A-4147-A177-3AD203B41FA5}">
                      <a16:colId xmlns:a16="http://schemas.microsoft.com/office/drawing/2014/main" val="3350787097"/>
                    </a:ext>
                  </a:extLst>
                </a:gridCol>
                <a:gridCol w="606211">
                  <a:extLst>
                    <a:ext uri="{9D8B030D-6E8A-4147-A177-3AD203B41FA5}">
                      <a16:colId xmlns:a16="http://schemas.microsoft.com/office/drawing/2014/main" val="3984465767"/>
                    </a:ext>
                  </a:extLst>
                </a:gridCol>
                <a:gridCol w="606211">
                  <a:extLst>
                    <a:ext uri="{9D8B030D-6E8A-4147-A177-3AD203B41FA5}">
                      <a16:colId xmlns:a16="http://schemas.microsoft.com/office/drawing/2014/main" val="772780897"/>
                    </a:ext>
                  </a:extLst>
                </a:gridCol>
                <a:gridCol w="710403">
                  <a:extLst>
                    <a:ext uri="{9D8B030D-6E8A-4147-A177-3AD203B41FA5}">
                      <a16:colId xmlns:a16="http://schemas.microsoft.com/office/drawing/2014/main" val="2452753792"/>
                    </a:ext>
                  </a:extLst>
                </a:gridCol>
                <a:gridCol w="757764">
                  <a:extLst>
                    <a:ext uri="{9D8B030D-6E8A-4147-A177-3AD203B41FA5}">
                      <a16:colId xmlns:a16="http://schemas.microsoft.com/office/drawing/2014/main" val="2573036390"/>
                    </a:ext>
                  </a:extLst>
                </a:gridCol>
                <a:gridCol w="757764">
                  <a:extLst>
                    <a:ext uri="{9D8B030D-6E8A-4147-A177-3AD203B41FA5}">
                      <a16:colId xmlns:a16="http://schemas.microsoft.com/office/drawing/2014/main" val="60294319"/>
                    </a:ext>
                  </a:extLst>
                </a:gridCol>
                <a:gridCol w="757764">
                  <a:extLst>
                    <a:ext uri="{9D8B030D-6E8A-4147-A177-3AD203B41FA5}">
                      <a16:colId xmlns:a16="http://schemas.microsoft.com/office/drawing/2014/main" val="3482393919"/>
                    </a:ext>
                  </a:extLst>
                </a:gridCol>
                <a:gridCol w="1363973">
                  <a:extLst>
                    <a:ext uri="{9D8B030D-6E8A-4147-A177-3AD203B41FA5}">
                      <a16:colId xmlns:a16="http://schemas.microsoft.com/office/drawing/2014/main" val="2723540306"/>
                    </a:ext>
                  </a:extLst>
                </a:gridCol>
              </a:tblGrid>
              <a:tr h="1088418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№ п/п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Тема обращения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ЦАО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САО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СВАО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ВАО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ЮВАО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ЮАО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ЮЗАО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ЗАО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СЗАО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ЗелАО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 err="1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ТиНАО</a:t>
                      </a:r>
                      <a:endParaRPr lang="ru-RU" sz="1400" b="0" i="0" u="none" strike="noStrike" dirty="0">
                        <a:solidFill>
                          <a:srgbClr val="FFFFFF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ГБУ «АВД»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Иные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Общий итог по теме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9793107"/>
                  </a:ext>
                </a:extLst>
              </a:tr>
              <a:tr h="509379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t1ob*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EF6B6B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8231036"/>
                  </a:ext>
                </a:extLst>
              </a:tr>
              <a:tr h="463867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EF6B6B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291134"/>
                  </a:ext>
                </a:extLst>
              </a:tr>
              <a:tr h="519775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EF6B6B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0821426"/>
                  </a:ext>
                </a:extLst>
              </a:tr>
              <a:tr h="607391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4856286"/>
                  </a:ext>
                </a:extLst>
              </a:tr>
              <a:tr h="52244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9937789"/>
                  </a:ext>
                </a:extLst>
              </a:tr>
              <a:tr h="52244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*t6c*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5877393"/>
                  </a:ext>
                </a:extLst>
              </a:tr>
              <a:tr h="50398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965953"/>
                  </a:ext>
                </a:extLst>
              </a:tr>
              <a:tr h="55263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8661461"/>
                  </a:ext>
                </a:extLst>
              </a:tr>
              <a:tr h="52244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811255"/>
                  </a:ext>
                </a:extLst>
              </a:tr>
              <a:tr h="52244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7299186"/>
                  </a:ext>
                </a:extLst>
              </a:tr>
              <a:tr h="52244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*t11ot*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020263"/>
                  </a:ext>
                </a:extLst>
              </a:tr>
              <a:tr h="522440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*t12t*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*t12c*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*t12s*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*t12sv*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*t12v*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*t12yv*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*t12y*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*t12yz*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*t12z*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*t12sz*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*t12ze*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*t12ti*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*t12ob*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</a:t>
                      </a:r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12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ot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3175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*t12su*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8598034"/>
                  </a:ext>
                </a:extLst>
              </a:tr>
              <a:tr h="761893"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ru-RU" sz="12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Общий итог по округу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tsuc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tsusv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tsuv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tsuyv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*tsuy*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tsuyz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tsuz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tsusz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tsuze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tsuti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tsuob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tsuot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6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tsusu</a:t>
                      </a: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7386941"/>
                  </a:ext>
                </a:extLst>
              </a:tr>
            </a:tbl>
          </a:graphicData>
        </a:graphic>
      </p:graphicFrame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2267A47-D5FD-47BE-B63A-7F07620D7F57}"/>
              </a:ext>
            </a:extLst>
          </p:cNvPr>
          <p:cNvSpPr/>
          <p:nvPr/>
        </p:nvSpPr>
        <p:spPr>
          <a:xfrm>
            <a:off x="14189430" y="199181"/>
            <a:ext cx="1088050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date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6CEB0B8-1DD6-CB44-4CA7-1926E65E6F1E}"/>
              </a:ext>
            </a:extLst>
          </p:cNvPr>
          <p:cNvSpPr txBox="1"/>
          <p:nvPr/>
        </p:nvSpPr>
        <p:spPr>
          <a:xfrm>
            <a:off x="528832" y="10341333"/>
            <a:ext cx="11161421" cy="2564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l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+mn-ea"/>
                <a:cs typeface="Golos UI" panose="020B0604020202020204" charset="-52"/>
              </a:rPr>
              <a:t>** Темы обращений граждан, находящиеся на контроле</a:t>
            </a:r>
          </a:p>
        </p:txBody>
      </p:sp>
    </p:spTree>
    <p:extLst>
      <p:ext uri="{BB962C8B-B14F-4D97-AF65-F5344CB8AC3E}">
        <p14:creationId xmlns:p14="http://schemas.microsoft.com/office/powerpoint/2010/main" val="3997122985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Макет титульного листа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Trebuchet MS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2700">
          <a:miter lim="400000"/>
        </a:ln>
        <a:effectLst>
          <a:outerShdw blurRad="241300" dir="5400000" rotWithShape="0">
            <a:srgbClr val="000000">
              <a:alpha val="7856"/>
            </a:srgbClr>
          </a:outerShdw>
        </a:effectLst>
      </a:spPr>
      <a:bodyPr lIns="118163" tIns="118163" rIns="118163" bIns="118163" anchor="ctr"/>
      <a:lstStyle>
        <a:defPPr defTabSz="1061731">
          <a:defRPr sz="4135">
            <a:solidFill>
              <a:srgbClr val="FFFFFF"/>
            </a:solidFill>
            <a:latin typeface="Helvetica Light"/>
            <a:ea typeface="Helvetica Light"/>
            <a:cs typeface="Helvetica Light"/>
            <a:sym typeface="Helvetica Light"/>
          </a:defRPr>
        </a:defPPr>
      </a:lstStyle>
    </a:spDef>
    <a:lnDef>
      <a:spPr>
        <a:noFill/>
        <a:ln w="25400" cap="flat">
          <a:solidFill>
            <a:srgbClr val="A6AAA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Тема1" id="{69A3E849-0AF9-8F48-8841-075D7BBD7BBB}" vid="{2F5E9AAA-1A31-EB43-A59E-BFD5388FD05B}"/>
    </a:ext>
  </a:extLst>
</a:theme>
</file>

<file path=ppt/theme/theme2.xml><?xml version="1.0" encoding="utf-8"?>
<a:theme xmlns:a="http://schemas.openxmlformats.org/drawingml/2006/main" name="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Макет листов отчета">
  <a:themeElements>
    <a:clrScheme name="Другая 114515415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D4EAF3"/>
      </a:accent1>
      <a:accent2>
        <a:srgbClr val="9AD3D9"/>
      </a:accent2>
      <a:accent3>
        <a:srgbClr val="A3CEED"/>
      </a:accent3>
      <a:accent4>
        <a:srgbClr val="75B5E4"/>
      </a:accent4>
      <a:accent5>
        <a:srgbClr val="C9D1D1"/>
      </a:accent5>
      <a:accent6>
        <a:srgbClr val="AFBABB"/>
      </a:accent6>
      <a:hlink>
        <a:srgbClr val="6B9F25"/>
      </a:hlink>
      <a:folHlink>
        <a:srgbClr val="9F6715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6_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7_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A7A7A7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Trebuchet MS"/>
        <a:ea typeface="Trebuchet MS"/>
        <a:cs typeface="Trebuchet MS"/>
      </a:majorFont>
      <a:minorFont>
        <a:latin typeface="Trebuchet MS"/>
        <a:ea typeface="Trebuchet MS"/>
        <a:cs typeface="Trebuchet M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normAutofit/>
      </a:bodyPr>
      <a:lstStyle>
        <a:defPPr marL="0" marR="0" indent="0" algn="l" defTabSz="1828636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-200" normalizeH="0" baseline="0">
            <a:ln>
              <a:noFill/>
            </a:ln>
            <a:solidFill>
              <a:srgbClr val="53585F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A6AAA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7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37729B8-9A2C-49BE-8AD4-3A6DBB92943C}">
  <we:reference id="wa104381063" version="1.0.0.1" store="ru-RU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122599</TotalTime>
  <Words>1104</Words>
  <Application>Microsoft Office PowerPoint</Application>
  <PresentationFormat>Произвольный</PresentationFormat>
  <Paragraphs>375</Paragraphs>
  <Slides>3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12</vt:i4>
      </vt:variant>
      <vt:variant>
        <vt:lpstr>Тема</vt:lpstr>
      </vt:variant>
      <vt:variant>
        <vt:i4>5</vt:i4>
      </vt:variant>
      <vt:variant>
        <vt:lpstr>Заголовки слайдов</vt:lpstr>
      </vt:variant>
      <vt:variant>
        <vt:i4>3</vt:i4>
      </vt:variant>
    </vt:vector>
  </HeadingPairs>
  <TitlesOfParts>
    <vt:vector size="20" baseType="lpstr">
      <vt:lpstr>Trebuchet MS Обычный</vt:lpstr>
      <vt:lpstr>Calibri Light</vt:lpstr>
      <vt:lpstr>Calibri</vt:lpstr>
      <vt:lpstr>Golos UI Medium</vt:lpstr>
      <vt:lpstr>Trebuchet MS</vt:lpstr>
      <vt:lpstr>Golos UI</vt:lpstr>
      <vt:lpstr>Helvetica</vt:lpstr>
      <vt:lpstr>Golos UI Medium</vt:lpstr>
      <vt:lpstr>Helvetica Neue Medium</vt:lpstr>
      <vt:lpstr>Arial</vt:lpstr>
      <vt:lpstr>Wingdings</vt:lpstr>
      <vt:lpstr>Helvetica Light</vt:lpstr>
      <vt:lpstr>Макет титульного листа</vt:lpstr>
      <vt:lpstr>Специальное оформление</vt:lpstr>
      <vt:lpstr>2_Макет листов отчета</vt:lpstr>
      <vt:lpstr>6_Office Theme</vt:lpstr>
      <vt:lpstr>7_Office Theme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Першин Александр Сергеевич</dc:creator>
  <cp:lastModifiedBy>Артём Аквилев</cp:lastModifiedBy>
  <cp:revision>9355</cp:revision>
  <cp:lastPrinted>2024-10-23T13:42:28Z</cp:lastPrinted>
  <dcterms:modified xsi:type="dcterms:W3CDTF">2025-09-29T19:54:28Z</dcterms:modified>
</cp:coreProperties>
</file>